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media/image8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8" r:id="rId2"/>
    <p:sldId id="337" r:id="rId3"/>
    <p:sldId id="310" r:id="rId4"/>
    <p:sldId id="311" r:id="rId5"/>
    <p:sldId id="301" r:id="rId6"/>
    <p:sldId id="300" r:id="rId7"/>
    <p:sldId id="312" r:id="rId8"/>
    <p:sldId id="314" r:id="rId9"/>
    <p:sldId id="303" r:id="rId10"/>
    <p:sldId id="306" r:id="rId11"/>
    <p:sldId id="316" r:id="rId12"/>
    <p:sldId id="335" r:id="rId13"/>
    <p:sldId id="302" r:id="rId14"/>
    <p:sldId id="331" r:id="rId15"/>
    <p:sldId id="332" r:id="rId16"/>
    <p:sldId id="333" r:id="rId17"/>
    <p:sldId id="334" r:id="rId18"/>
    <p:sldId id="264" r:id="rId19"/>
    <p:sldId id="266" r:id="rId20"/>
    <p:sldId id="267" r:id="rId21"/>
    <p:sldId id="269" r:id="rId22"/>
    <p:sldId id="270" r:id="rId23"/>
    <p:sldId id="260" r:id="rId24"/>
    <p:sldId id="315" r:id="rId25"/>
    <p:sldId id="327" r:id="rId26"/>
    <p:sldId id="340" r:id="rId27"/>
    <p:sldId id="341" r:id="rId28"/>
    <p:sldId id="342" r:id="rId29"/>
    <p:sldId id="343" r:id="rId30"/>
    <p:sldId id="344" r:id="rId31"/>
    <p:sldId id="345" r:id="rId32"/>
    <p:sldId id="361" r:id="rId33"/>
    <p:sldId id="362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28" r:id="rId4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488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image" Target="../media/image57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image" Target="../media/image57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CFA665-A5E4-4483-8182-62BFE1465A55}" type="doc">
      <dgm:prSet loTypeId="urn:microsoft.com/office/officeart/2005/8/layout/pList2" loCatId="list" qsTypeId="urn:microsoft.com/office/officeart/2005/8/quickstyle/simple1" qsCatId="simple" csTypeId="urn:microsoft.com/office/officeart/2005/8/colors/colorful5" csCatId="colorful" phldr="1"/>
      <dgm:spPr/>
    </dgm:pt>
    <dgm:pt modelId="{EE8F8B28-C683-46A8-98B7-EA36BEB5FD07}">
      <dgm:prSet phldrT="[Text]" custT="1"/>
      <dgm:spPr/>
      <dgm:t>
        <a:bodyPr/>
        <a:lstStyle/>
        <a:p>
          <a:r>
            <a:rPr lang="km-KH" sz="1800" dirty="0" smtClean="0">
              <a:latin typeface="Khmer OS Siemreap" panose="02000500000000020004" pitchFamily="2" charset="0"/>
              <a:cs typeface="Khmer OS Siemreap" panose="02000500000000020004" pitchFamily="2" charset="0"/>
            </a:rPr>
            <a:t>ការបាត់បន្ថយការបំភាយឧស្ម័នពីការបាត់បង់ព្រៃឈើ</a:t>
          </a:r>
          <a:endParaRPr lang="en-US" sz="1800" dirty="0">
            <a:latin typeface="Khmer OS Siemreap" panose="02000500000000020004" pitchFamily="2" charset="0"/>
            <a:cs typeface="Khmer OS Siemreap" panose="02000500000000020004" pitchFamily="2" charset="0"/>
          </a:endParaRPr>
        </a:p>
      </dgm:t>
    </dgm:pt>
    <dgm:pt modelId="{889E0AAD-E570-4369-A7E8-CB911EE22B4F}" type="parTrans" cxnId="{CBAFAA17-81EE-4291-BFD9-B0472CCD687A}">
      <dgm:prSet/>
      <dgm:spPr/>
      <dgm:t>
        <a:bodyPr/>
        <a:lstStyle/>
        <a:p>
          <a:endParaRPr lang="en-US"/>
        </a:p>
      </dgm:t>
    </dgm:pt>
    <dgm:pt modelId="{1E78B742-D77E-45BA-B60E-54960FC25F1C}" type="sibTrans" cxnId="{CBAFAA17-81EE-4291-BFD9-B0472CCD687A}">
      <dgm:prSet/>
      <dgm:spPr/>
      <dgm:t>
        <a:bodyPr/>
        <a:lstStyle/>
        <a:p>
          <a:endParaRPr lang="en-US"/>
        </a:p>
      </dgm:t>
    </dgm:pt>
    <dgm:pt modelId="{21D219B2-70EB-4FA3-900C-980038E1DDC7}">
      <dgm:prSet phldrT="[Text]" custT="1"/>
      <dgm:spPr/>
      <dgm:t>
        <a:bodyPr/>
        <a:lstStyle/>
        <a:p>
          <a:r>
            <a:rPr lang="km-KH" sz="1800" dirty="0" smtClean="0">
              <a:latin typeface="Khmer OS Siemreap" panose="02000500000000020004" pitchFamily="2" charset="0"/>
              <a:cs typeface="Khmer OS Siemreap" panose="02000500000000020004" pitchFamily="2" charset="0"/>
            </a:rPr>
            <a:t>ការអភិរក្សការបូនស្តុកនៅព្រៃឈើ</a:t>
          </a:r>
        </a:p>
      </dgm:t>
    </dgm:pt>
    <dgm:pt modelId="{66FE367A-2996-4FDC-8360-D3A101AEF2B7}" type="parTrans" cxnId="{582D046C-F1FD-4381-BE2B-79F0D8A3B3E7}">
      <dgm:prSet/>
      <dgm:spPr/>
      <dgm:t>
        <a:bodyPr/>
        <a:lstStyle/>
        <a:p>
          <a:endParaRPr lang="en-US"/>
        </a:p>
      </dgm:t>
    </dgm:pt>
    <dgm:pt modelId="{3076C396-FF52-4E06-854F-5D56D423F363}" type="sibTrans" cxnId="{582D046C-F1FD-4381-BE2B-79F0D8A3B3E7}">
      <dgm:prSet/>
      <dgm:spPr/>
      <dgm:t>
        <a:bodyPr/>
        <a:lstStyle/>
        <a:p>
          <a:endParaRPr lang="en-US"/>
        </a:p>
      </dgm:t>
    </dgm:pt>
    <dgm:pt modelId="{2E53B80D-CBEA-43B0-BC63-9E58B154AAE4}">
      <dgm:prSet phldrT="[Text]" custT="1"/>
      <dgm:spPr/>
      <dgm:t>
        <a:bodyPr/>
        <a:lstStyle/>
        <a:p>
          <a:r>
            <a:rPr lang="km-KH" sz="1800" dirty="0" smtClean="0">
              <a:latin typeface="Khmer OS Siemreap" panose="02000500000000020004" pitchFamily="2" charset="0"/>
              <a:cs typeface="Khmer OS Siemreap" panose="02000500000000020004" pitchFamily="2" charset="0"/>
            </a:rPr>
            <a:t>ការគ្រប់គ្រងព្រៃឈើប្រកដោយនិរន្តរភាព</a:t>
          </a:r>
          <a:endParaRPr lang="en-US" sz="1800" dirty="0">
            <a:latin typeface="Khmer OS Siemreap" panose="02000500000000020004" pitchFamily="2" charset="0"/>
            <a:cs typeface="Khmer OS Siemreap" panose="02000500000000020004" pitchFamily="2" charset="0"/>
          </a:endParaRPr>
        </a:p>
      </dgm:t>
    </dgm:pt>
    <dgm:pt modelId="{0C8AAA37-DB0E-47B7-A04E-0226CB64499B}" type="parTrans" cxnId="{80599B7D-F5FC-424C-B544-3329CF691403}">
      <dgm:prSet/>
      <dgm:spPr/>
      <dgm:t>
        <a:bodyPr/>
        <a:lstStyle/>
        <a:p>
          <a:endParaRPr lang="en-US"/>
        </a:p>
      </dgm:t>
    </dgm:pt>
    <dgm:pt modelId="{14D85B8D-FEED-4112-B4B8-86D8420ED0E7}" type="sibTrans" cxnId="{80599B7D-F5FC-424C-B544-3329CF691403}">
      <dgm:prSet/>
      <dgm:spPr/>
      <dgm:t>
        <a:bodyPr/>
        <a:lstStyle/>
        <a:p>
          <a:endParaRPr lang="en-US"/>
        </a:p>
      </dgm:t>
    </dgm:pt>
    <dgm:pt modelId="{0B00BB26-2172-4092-888F-C26830A0B89E}">
      <dgm:prSet phldrT="[Text]" custT="1"/>
      <dgm:spPr/>
      <dgm:t>
        <a:bodyPr/>
        <a:lstStyle/>
        <a:p>
          <a:r>
            <a:rPr lang="km-KH" sz="1800" dirty="0" smtClean="0">
              <a:latin typeface="Khmer OS Siemreap" panose="02000500000000020004" pitchFamily="2" charset="0"/>
              <a:cs typeface="Khmer OS Siemreap" panose="02000500000000020004" pitchFamily="2" charset="0"/>
            </a:rPr>
            <a:t>បង្កើនបរិមាណបូនស្តុកនៅក្នុងព្រៃឈើ</a:t>
          </a:r>
          <a:endParaRPr lang="en-US" sz="1800" dirty="0">
            <a:latin typeface="Khmer OS Siemreap" panose="02000500000000020004" pitchFamily="2" charset="0"/>
            <a:cs typeface="Khmer OS Siemreap" panose="02000500000000020004" pitchFamily="2" charset="0"/>
          </a:endParaRPr>
        </a:p>
      </dgm:t>
    </dgm:pt>
    <dgm:pt modelId="{A61DEDCD-78BF-4B90-A51E-3DA8B761FBF6}" type="parTrans" cxnId="{9133A179-83E9-4864-8365-67632820206A}">
      <dgm:prSet/>
      <dgm:spPr/>
      <dgm:t>
        <a:bodyPr/>
        <a:lstStyle/>
        <a:p>
          <a:endParaRPr lang="en-US"/>
        </a:p>
      </dgm:t>
    </dgm:pt>
    <dgm:pt modelId="{2EC95958-E64C-4476-A444-F7FA022EBAAE}" type="sibTrans" cxnId="{9133A179-83E9-4864-8365-67632820206A}">
      <dgm:prSet/>
      <dgm:spPr/>
      <dgm:t>
        <a:bodyPr/>
        <a:lstStyle/>
        <a:p>
          <a:endParaRPr lang="en-US"/>
        </a:p>
      </dgm:t>
    </dgm:pt>
    <dgm:pt modelId="{E4ACE61E-D88A-4E30-99EF-28496ABA0419}">
      <dgm:prSet phldrT="[Text]" custT="1"/>
      <dgm:spPr/>
      <dgm:t>
        <a:bodyPr/>
        <a:lstStyle/>
        <a:p>
          <a:r>
            <a:rPr lang="km-KH" sz="1800" b="1" dirty="0" smtClean="0">
              <a:latin typeface="Khmer OS Siemreap" panose="02000500000000020004" pitchFamily="2" charset="0"/>
              <a:cs typeface="Khmer OS Siemreap" panose="02000500000000020004" pitchFamily="2" charset="0"/>
            </a:rPr>
            <a:t>ការបាត់បន្ថយការបំភាយឧស្ម័នពីរេចរឹលព្រៃឈើ</a:t>
          </a:r>
          <a:endParaRPr lang="en-US" sz="1800" b="1" dirty="0">
            <a:latin typeface="Khmer OS Siemreap" panose="02000500000000020004" pitchFamily="2" charset="0"/>
            <a:cs typeface="Khmer OS Siemreap" panose="02000500000000020004" pitchFamily="2" charset="0"/>
          </a:endParaRPr>
        </a:p>
      </dgm:t>
    </dgm:pt>
    <dgm:pt modelId="{5E5E513C-6979-414F-85D9-0A2D57F9137B}" type="sibTrans" cxnId="{EB8CF275-CF19-47C6-BD27-F5F837BE6CCC}">
      <dgm:prSet/>
      <dgm:spPr/>
      <dgm:t>
        <a:bodyPr/>
        <a:lstStyle/>
        <a:p>
          <a:endParaRPr lang="en-US"/>
        </a:p>
      </dgm:t>
    </dgm:pt>
    <dgm:pt modelId="{53FE518B-1BD2-491E-BF7B-05F3712B54C6}" type="parTrans" cxnId="{EB8CF275-CF19-47C6-BD27-F5F837BE6CCC}">
      <dgm:prSet/>
      <dgm:spPr/>
      <dgm:t>
        <a:bodyPr/>
        <a:lstStyle/>
        <a:p>
          <a:endParaRPr lang="en-US"/>
        </a:p>
      </dgm:t>
    </dgm:pt>
    <dgm:pt modelId="{5CFD2398-F0FE-4ECB-A11E-C0F914F91D29}" type="pres">
      <dgm:prSet presAssocID="{7FCFA665-A5E4-4483-8182-62BFE1465A55}" presName="Name0" presStyleCnt="0">
        <dgm:presLayoutVars>
          <dgm:dir/>
          <dgm:resizeHandles val="exact"/>
        </dgm:presLayoutVars>
      </dgm:prSet>
      <dgm:spPr/>
    </dgm:pt>
    <dgm:pt modelId="{FBBE8841-08EB-4154-B030-0A33423DD91C}" type="pres">
      <dgm:prSet presAssocID="{7FCFA665-A5E4-4483-8182-62BFE1465A55}" presName="bkgdShp" presStyleLbl="alignAccFollowNode1" presStyleIdx="0" presStyleCnt="1" custLinFactNeighborX="-1398" custLinFactNeighborY="-453"/>
      <dgm:spPr/>
    </dgm:pt>
    <dgm:pt modelId="{CC4D5897-5476-494B-95C4-2DFEEE951698}" type="pres">
      <dgm:prSet presAssocID="{7FCFA665-A5E4-4483-8182-62BFE1465A55}" presName="linComp" presStyleCnt="0"/>
      <dgm:spPr/>
    </dgm:pt>
    <dgm:pt modelId="{076735A0-7059-487B-9289-CCC12209CA73}" type="pres">
      <dgm:prSet presAssocID="{EE8F8B28-C683-46A8-98B7-EA36BEB5FD07}" presName="compNode" presStyleCnt="0"/>
      <dgm:spPr/>
    </dgm:pt>
    <dgm:pt modelId="{76249C77-66F6-4426-BB3A-202CA41CB35B}" type="pres">
      <dgm:prSet presAssocID="{EE8F8B28-C683-46A8-98B7-EA36BEB5FD07}" presName="node" presStyleLbl="node1" presStyleIdx="0" presStyleCnt="5" custScaleY="86297" custLinFactNeighborX="-6524" custLinFactNeighborY="-98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C6B9D1-3FE7-4686-8D28-722BD32807E0}" type="pres">
      <dgm:prSet presAssocID="{EE8F8B28-C683-46A8-98B7-EA36BEB5FD07}" presName="invisiNode" presStyleLbl="node1" presStyleIdx="0" presStyleCnt="5"/>
      <dgm:spPr/>
    </dgm:pt>
    <dgm:pt modelId="{BF24C8C8-F055-4996-8E92-A7BDE966740C}" type="pres">
      <dgm:prSet presAssocID="{EE8F8B28-C683-46A8-98B7-EA36BEB5FD07}" presName="imagNode" presStyleLbl="fgImgPlace1" presStyleIdx="0" presStyleCnt="5" custLinFactNeighborX="-6314" custLinFactNeighborY="818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512164D2-D671-4E57-A279-0D6F893F60CF}" type="pres">
      <dgm:prSet presAssocID="{1E78B742-D77E-45BA-B60E-54960FC25F1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5FF3290-9399-44ED-B57E-AF03D2EBAB1D}" type="pres">
      <dgm:prSet presAssocID="{E4ACE61E-D88A-4E30-99EF-28496ABA0419}" presName="compNode" presStyleCnt="0"/>
      <dgm:spPr/>
    </dgm:pt>
    <dgm:pt modelId="{AD6196F3-B390-4E4C-BF0E-0353ECA5A98F}" type="pres">
      <dgm:prSet presAssocID="{E4ACE61E-D88A-4E30-99EF-28496ABA0419}" presName="node" presStyleLbl="node1" presStyleIdx="1" presStyleCnt="5" custScaleY="88146" custLinFactNeighborX="2583" custLinFactNeighborY="-94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012EFE-0930-489D-8EBF-137692B169C9}" type="pres">
      <dgm:prSet presAssocID="{E4ACE61E-D88A-4E30-99EF-28496ABA0419}" presName="invisiNode" presStyleLbl="node1" presStyleIdx="1" presStyleCnt="5"/>
      <dgm:spPr/>
    </dgm:pt>
    <dgm:pt modelId="{74756A29-2D8E-4CEA-BC4F-C7683313CAE0}" type="pres">
      <dgm:prSet presAssocID="{E4ACE61E-D88A-4E30-99EF-28496ABA0419}" presName="imagNode" presStyleLbl="fgImgPlace1" presStyleIdx="1" presStyleCnt="5" custLinFactNeighborX="1804" custLinFactNeighborY="669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6A8C0829-6951-4B3F-B67B-DB45DC890000}" type="pres">
      <dgm:prSet presAssocID="{5E5E513C-6979-414F-85D9-0A2D57F9137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F763988-806E-4BA9-B54A-5D12772C8302}" type="pres">
      <dgm:prSet presAssocID="{21D219B2-70EB-4FA3-900C-980038E1DDC7}" presName="compNode" presStyleCnt="0"/>
      <dgm:spPr/>
    </dgm:pt>
    <dgm:pt modelId="{82DC6C3C-E488-4910-9774-DF6D4BFC6C52}" type="pres">
      <dgm:prSet presAssocID="{21D219B2-70EB-4FA3-900C-980038E1DDC7}" presName="node" presStyleLbl="node1" presStyleIdx="2" presStyleCnt="5" custScaleY="66881" custLinFactNeighborX="3204" custLinFactNeighborY="-253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A28CB1-A145-4608-97B6-A46F570B7B35}" type="pres">
      <dgm:prSet presAssocID="{21D219B2-70EB-4FA3-900C-980038E1DDC7}" presName="invisiNode" presStyleLbl="node1" presStyleIdx="2" presStyleCnt="5"/>
      <dgm:spPr/>
    </dgm:pt>
    <dgm:pt modelId="{9D5D8400-3984-41E7-A281-061CEFF7F9D2}" type="pres">
      <dgm:prSet presAssocID="{21D219B2-70EB-4FA3-900C-980038E1DDC7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B74B2B31-1552-4965-9517-D358A0F1E539}" type="pres">
      <dgm:prSet presAssocID="{3076C396-FF52-4E06-854F-5D56D423F36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E4FC3C5-1F7E-495F-A798-D7F3A5179AAF}" type="pres">
      <dgm:prSet presAssocID="{2E53B80D-CBEA-43B0-BC63-9E58B154AAE4}" presName="compNode" presStyleCnt="0"/>
      <dgm:spPr/>
    </dgm:pt>
    <dgm:pt modelId="{D2311049-910D-4835-B5D2-CCD2E79F134C}" type="pres">
      <dgm:prSet presAssocID="{2E53B80D-CBEA-43B0-BC63-9E58B154AAE4}" presName="node" presStyleLbl="node1" presStyleIdx="3" presStyleCnt="5" custScaleY="93179" custLinFactNeighborX="1715" custLinFactNeighborY="-56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D2546D-5FE5-48A9-A343-D4252EF45A16}" type="pres">
      <dgm:prSet presAssocID="{2E53B80D-CBEA-43B0-BC63-9E58B154AAE4}" presName="invisiNode" presStyleLbl="node1" presStyleIdx="3" presStyleCnt="5"/>
      <dgm:spPr/>
    </dgm:pt>
    <dgm:pt modelId="{6F2EFEEC-17B0-4720-9EDA-2AED6EC922B6}" type="pres">
      <dgm:prSet presAssocID="{2E53B80D-CBEA-43B0-BC63-9E58B154AAE4}" presName="imagNode" presStyleLbl="fgImgPlace1" presStyleIdx="3" presStyleCnt="5" custScaleY="96771" custLinFactNeighborX="901" custLinFactNeighborY="595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47CCAB04-A600-4C2A-A6AE-7B0D306E23CB}" type="pres">
      <dgm:prSet presAssocID="{14D85B8D-FEED-4112-B4B8-86D8420ED0E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790FF59-8CA9-433B-9F1A-09EA8B85CC91}" type="pres">
      <dgm:prSet presAssocID="{0B00BB26-2172-4092-888F-C26830A0B89E}" presName="compNode" presStyleCnt="0"/>
      <dgm:spPr/>
    </dgm:pt>
    <dgm:pt modelId="{1DC27269-5E59-4EAD-9461-A34D1D22FFC5}" type="pres">
      <dgm:prSet presAssocID="{0B00BB26-2172-4092-888F-C26830A0B89E}" presName="node" presStyleLbl="node1" presStyleIdx="4" presStyleCnt="5" custScaleX="115011" custScaleY="74261" custLinFactNeighborX="5349" custLinFactNeighborY="-185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3D9F25-F6AB-4935-986D-A28038982E44}" type="pres">
      <dgm:prSet presAssocID="{0B00BB26-2172-4092-888F-C26830A0B89E}" presName="invisiNode" presStyleLbl="node1" presStyleIdx="4" presStyleCnt="5"/>
      <dgm:spPr/>
    </dgm:pt>
    <dgm:pt modelId="{F060E6B5-4706-42BC-A369-3A024DC6BF31}" type="pres">
      <dgm:prSet presAssocID="{0B00BB26-2172-4092-888F-C26830A0B89E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</dgm:ptLst>
  <dgm:cxnLst>
    <dgm:cxn modelId="{5DC329B2-A3BF-40F2-850B-9876581FB79D}" type="presOf" srcId="{3076C396-FF52-4E06-854F-5D56D423F363}" destId="{B74B2B31-1552-4965-9517-D358A0F1E539}" srcOrd="0" destOrd="0" presId="urn:microsoft.com/office/officeart/2005/8/layout/pList2"/>
    <dgm:cxn modelId="{9133A179-83E9-4864-8365-67632820206A}" srcId="{7FCFA665-A5E4-4483-8182-62BFE1465A55}" destId="{0B00BB26-2172-4092-888F-C26830A0B89E}" srcOrd="4" destOrd="0" parTransId="{A61DEDCD-78BF-4B90-A51E-3DA8B761FBF6}" sibTransId="{2EC95958-E64C-4476-A444-F7FA022EBAAE}"/>
    <dgm:cxn modelId="{CBAFAA17-81EE-4291-BFD9-B0472CCD687A}" srcId="{7FCFA665-A5E4-4483-8182-62BFE1465A55}" destId="{EE8F8B28-C683-46A8-98B7-EA36BEB5FD07}" srcOrd="0" destOrd="0" parTransId="{889E0AAD-E570-4369-A7E8-CB911EE22B4F}" sibTransId="{1E78B742-D77E-45BA-B60E-54960FC25F1C}"/>
    <dgm:cxn modelId="{582D046C-F1FD-4381-BE2B-79F0D8A3B3E7}" srcId="{7FCFA665-A5E4-4483-8182-62BFE1465A55}" destId="{21D219B2-70EB-4FA3-900C-980038E1DDC7}" srcOrd="2" destOrd="0" parTransId="{66FE367A-2996-4FDC-8360-D3A101AEF2B7}" sibTransId="{3076C396-FF52-4E06-854F-5D56D423F363}"/>
    <dgm:cxn modelId="{80599B7D-F5FC-424C-B544-3329CF691403}" srcId="{7FCFA665-A5E4-4483-8182-62BFE1465A55}" destId="{2E53B80D-CBEA-43B0-BC63-9E58B154AAE4}" srcOrd="3" destOrd="0" parTransId="{0C8AAA37-DB0E-47B7-A04E-0226CB64499B}" sibTransId="{14D85B8D-FEED-4112-B4B8-86D8420ED0E7}"/>
    <dgm:cxn modelId="{CAB0BBDC-DCB9-4932-8318-8A126121D210}" type="presOf" srcId="{21D219B2-70EB-4FA3-900C-980038E1DDC7}" destId="{82DC6C3C-E488-4910-9774-DF6D4BFC6C52}" srcOrd="0" destOrd="0" presId="urn:microsoft.com/office/officeart/2005/8/layout/pList2"/>
    <dgm:cxn modelId="{1660E35A-1DA6-4EA2-904E-DC5C44A77C22}" type="presOf" srcId="{2E53B80D-CBEA-43B0-BC63-9E58B154AAE4}" destId="{D2311049-910D-4835-B5D2-CCD2E79F134C}" srcOrd="0" destOrd="0" presId="urn:microsoft.com/office/officeart/2005/8/layout/pList2"/>
    <dgm:cxn modelId="{43DAEFF9-5B53-4363-A64B-BB8590967CCE}" type="presOf" srcId="{7FCFA665-A5E4-4483-8182-62BFE1465A55}" destId="{5CFD2398-F0FE-4ECB-A11E-C0F914F91D29}" srcOrd="0" destOrd="0" presId="urn:microsoft.com/office/officeart/2005/8/layout/pList2"/>
    <dgm:cxn modelId="{12E43280-25EE-49F1-B232-7206BE24C182}" type="presOf" srcId="{1E78B742-D77E-45BA-B60E-54960FC25F1C}" destId="{512164D2-D671-4E57-A279-0D6F893F60CF}" srcOrd="0" destOrd="0" presId="urn:microsoft.com/office/officeart/2005/8/layout/pList2"/>
    <dgm:cxn modelId="{E6FD291F-A7C8-494A-952B-B9386866438B}" type="presOf" srcId="{14D85B8D-FEED-4112-B4B8-86D8420ED0E7}" destId="{47CCAB04-A600-4C2A-A6AE-7B0D306E23CB}" srcOrd="0" destOrd="0" presId="urn:microsoft.com/office/officeart/2005/8/layout/pList2"/>
    <dgm:cxn modelId="{3F69D7F1-160B-4A96-B8CA-960BDE731D64}" type="presOf" srcId="{E4ACE61E-D88A-4E30-99EF-28496ABA0419}" destId="{AD6196F3-B390-4E4C-BF0E-0353ECA5A98F}" srcOrd="0" destOrd="0" presId="urn:microsoft.com/office/officeart/2005/8/layout/pList2"/>
    <dgm:cxn modelId="{81C5CA4D-FABE-44C7-9165-EDBCF4BF4B5D}" type="presOf" srcId="{0B00BB26-2172-4092-888F-C26830A0B89E}" destId="{1DC27269-5E59-4EAD-9461-A34D1D22FFC5}" srcOrd="0" destOrd="0" presId="urn:microsoft.com/office/officeart/2005/8/layout/pList2"/>
    <dgm:cxn modelId="{EB8CF275-CF19-47C6-BD27-F5F837BE6CCC}" srcId="{7FCFA665-A5E4-4483-8182-62BFE1465A55}" destId="{E4ACE61E-D88A-4E30-99EF-28496ABA0419}" srcOrd="1" destOrd="0" parTransId="{53FE518B-1BD2-491E-BF7B-05F3712B54C6}" sibTransId="{5E5E513C-6979-414F-85D9-0A2D57F9137B}"/>
    <dgm:cxn modelId="{C820D529-67F7-4DEF-9DD9-4A23012E74F9}" type="presOf" srcId="{5E5E513C-6979-414F-85D9-0A2D57F9137B}" destId="{6A8C0829-6951-4B3F-B67B-DB45DC890000}" srcOrd="0" destOrd="0" presId="urn:microsoft.com/office/officeart/2005/8/layout/pList2"/>
    <dgm:cxn modelId="{1A5289C2-AAC1-4438-B409-BC2031E6324D}" type="presOf" srcId="{EE8F8B28-C683-46A8-98B7-EA36BEB5FD07}" destId="{76249C77-66F6-4426-BB3A-202CA41CB35B}" srcOrd="0" destOrd="0" presId="urn:microsoft.com/office/officeart/2005/8/layout/pList2"/>
    <dgm:cxn modelId="{E36E2D48-7EB0-4A1E-9DD2-D987BEC45475}" type="presParOf" srcId="{5CFD2398-F0FE-4ECB-A11E-C0F914F91D29}" destId="{FBBE8841-08EB-4154-B030-0A33423DD91C}" srcOrd="0" destOrd="0" presId="urn:microsoft.com/office/officeart/2005/8/layout/pList2"/>
    <dgm:cxn modelId="{D29A4DD2-A091-4A43-A97C-577AF8F27F8A}" type="presParOf" srcId="{5CFD2398-F0FE-4ECB-A11E-C0F914F91D29}" destId="{CC4D5897-5476-494B-95C4-2DFEEE951698}" srcOrd="1" destOrd="0" presId="urn:microsoft.com/office/officeart/2005/8/layout/pList2"/>
    <dgm:cxn modelId="{4447DC6F-4C56-4136-A3B6-CC11C129F5EC}" type="presParOf" srcId="{CC4D5897-5476-494B-95C4-2DFEEE951698}" destId="{076735A0-7059-487B-9289-CCC12209CA73}" srcOrd="0" destOrd="0" presId="urn:microsoft.com/office/officeart/2005/8/layout/pList2"/>
    <dgm:cxn modelId="{FADBD153-640B-4B19-AEF4-F388EA4E5B56}" type="presParOf" srcId="{076735A0-7059-487B-9289-CCC12209CA73}" destId="{76249C77-66F6-4426-BB3A-202CA41CB35B}" srcOrd="0" destOrd="0" presId="urn:microsoft.com/office/officeart/2005/8/layout/pList2"/>
    <dgm:cxn modelId="{BF458656-F31C-40AB-B85F-E3664A4A13A0}" type="presParOf" srcId="{076735A0-7059-487B-9289-CCC12209CA73}" destId="{64C6B9D1-3FE7-4686-8D28-722BD32807E0}" srcOrd="1" destOrd="0" presId="urn:microsoft.com/office/officeart/2005/8/layout/pList2"/>
    <dgm:cxn modelId="{774D356F-79B2-4DD6-8430-DA6CCF6D5151}" type="presParOf" srcId="{076735A0-7059-487B-9289-CCC12209CA73}" destId="{BF24C8C8-F055-4996-8E92-A7BDE966740C}" srcOrd="2" destOrd="0" presId="urn:microsoft.com/office/officeart/2005/8/layout/pList2"/>
    <dgm:cxn modelId="{2A85E07C-C037-48E7-80A2-669AC70B687B}" type="presParOf" srcId="{CC4D5897-5476-494B-95C4-2DFEEE951698}" destId="{512164D2-D671-4E57-A279-0D6F893F60CF}" srcOrd="1" destOrd="0" presId="urn:microsoft.com/office/officeart/2005/8/layout/pList2"/>
    <dgm:cxn modelId="{688E8BA5-FA14-4FAB-8E35-2BC5B9E36CBC}" type="presParOf" srcId="{CC4D5897-5476-494B-95C4-2DFEEE951698}" destId="{C5FF3290-9399-44ED-B57E-AF03D2EBAB1D}" srcOrd="2" destOrd="0" presId="urn:microsoft.com/office/officeart/2005/8/layout/pList2"/>
    <dgm:cxn modelId="{BD7BE7D8-DDE2-45B3-8189-E4E8B230C1F6}" type="presParOf" srcId="{C5FF3290-9399-44ED-B57E-AF03D2EBAB1D}" destId="{AD6196F3-B390-4E4C-BF0E-0353ECA5A98F}" srcOrd="0" destOrd="0" presId="urn:microsoft.com/office/officeart/2005/8/layout/pList2"/>
    <dgm:cxn modelId="{D789F4AC-77FA-4A2F-BD32-92B6C4DC927E}" type="presParOf" srcId="{C5FF3290-9399-44ED-B57E-AF03D2EBAB1D}" destId="{66012EFE-0930-489D-8EBF-137692B169C9}" srcOrd="1" destOrd="0" presId="urn:microsoft.com/office/officeart/2005/8/layout/pList2"/>
    <dgm:cxn modelId="{E2407262-6211-45F9-9E52-7DB2CBC33F1D}" type="presParOf" srcId="{C5FF3290-9399-44ED-B57E-AF03D2EBAB1D}" destId="{74756A29-2D8E-4CEA-BC4F-C7683313CAE0}" srcOrd="2" destOrd="0" presId="urn:microsoft.com/office/officeart/2005/8/layout/pList2"/>
    <dgm:cxn modelId="{B75DE375-8BEA-4C5F-9A99-71240D45313A}" type="presParOf" srcId="{CC4D5897-5476-494B-95C4-2DFEEE951698}" destId="{6A8C0829-6951-4B3F-B67B-DB45DC890000}" srcOrd="3" destOrd="0" presId="urn:microsoft.com/office/officeart/2005/8/layout/pList2"/>
    <dgm:cxn modelId="{0A751795-5053-47D6-B9F1-5FB1FE684922}" type="presParOf" srcId="{CC4D5897-5476-494B-95C4-2DFEEE951698}" destId="{9F763988-806E-4BA9-B54A-5D12772C8302}" srcOrd="4" destOrd="0" presId="urn:microsoft.com/office/officeart/2005/8/layout/pList2"/>
    <dgm:cxn modelId="{41C44530-59E7-4048-849A-06D39EDD68D4}" type="presParOf" srcId="{9F763988-806E-4BA9-B54A-5D12772C8302}" destId="{82DC6C3C-E488-4910-9774-DF6D4BFC6C52}" srcOrd="0" destOrd="0" presId="urn:microsoft.com/office/officeart/2005/8/layout/pList2"/>
    <dgm:cxn modelId="{AADACDF0-1E23-40D8-B15D-844F88FECC52}" type="presParOf" srcId="{9F763988-806E-4BA9-B54A-5D12772C8302}" destId="{E9A28CB1-A145-4608-97B6-A46F570B7B35}" srcOrd="1" destOrd="0" presId="urn:microsoft.com/office/officeart/2005/8/layout/pList2"/>
    <dgm:cxn modelId="{A091AA43-6960-43FF-8628-61AC7416C745}" type="presParOf" srcId="{9F763988-806E-4BA9-B54A-5D12772C8302}" destId="{9D5D8400-3984-41E7-A281-061CEFF7F9D2}" srcOrd="2" destOrd="0" presId="urn:microsoft.com/office/officeart/2005/8/layout/pList2"/>
    <dgm:cxn modelId="{A79EA9F9-CCC7-4B59-B68B-6E23263B0E1C}" type="presParOf" srcId="{CC4D5897-5476-494B-95C4-2DFEEE951698}" destId="{B74B2B31-1552-4965-9517-D358A0F1E539}" srcOrd="5" destOrd="0" presId="urn:microsoft.com/office/officeart/2005/8/layout/pList2"/>
    <dgm:cxn modelId="{A4EC42E7-AA51-411B-85B7-02C7120705FE}" type="presParOf" srcId="{CC4D5897-5476-494B-95C4-2DFEEE951698}" destId="{EE4FC3C5-1F7E-495F-A798-D7F3A5179AAF}" srcOrd="6" destOrd="0" presId="urn:microsoft.com/office/officeart/2005/8/layout/pList2"/>
    <dgm:cxn modelId="{FBC9EE26-08E1-4B4E-933A-7BF1963B1C58}" type="presParOf" srcId="{EE4FC3C5-1F7E-495F-A798-D7F3A5179AAF}" destId="{D2311049-910D-4835-B5D2-CCD2E79F134C}" srcOrd="0" destOrd="0" presId="urn:microsoft.com/office/officeart/2005/8/layout/pList2"/>
    <dgm:cxn modelId="{89830B87-89E2-4C3A-84D3-4D38346EECBA}" type="presParOf" srcId="{EE4FC3C5-1F7E-495F-A798-D7F3A5179AAF}" destId="{15D2546D-5FE5-48A9-A343-D4252EF45A16}" srcOrd="1" destOrd="0" presId="urn:microsoft.com/office/officeart/2005/8/layout/pList2"/>
    <dgm:cxn modelId="{2A48C13C-FC5A-44DE-86FE-A0E74A8FB7D0}" type="presParOf" srcId="{EE4FC3C5-1F7E-495F-A798-D7F3A5179AAF}" destId="{6F2EFEEC-17B0-4720-9EDA-2AED6EC922B6}" srcOrd="2" destOrd="0" presId="urn:microsoft.com/office/officeart/2005/8/layout/pList2"/>
    <dgm:cxn modelId="{669BA3C4-3819-41AC-AF90-1CFFAC31E15C}" type="presParOf" srcId="{CC4D5897-5476-494B-95C4-2DFEEE951698}" destId="{47CCAB04-A600-4C2A-A6AE-7B0D306E23CB}" srcOrd="7" destOrd="0" presId="urn:microsoft.com/office/officeart/2005/8/layout/pList2"/>
    <dgm:cxn modelId="{CC1C2C6E-5E9E-4385-B603-E706C952A1C7}" type="presParOf" srcId="{CC4D5897-5476-494B-95C4-2DFEEE951698}" destId="{1790FF59-8CA9-433B-9F1A-09EA8B85CC91}" srcOrd="8" destOrd="0" presId="urn:microsoft.com/office/officeart/2005/8/layout/pList2"/>
    <dgm:cxn modelId="{DFD543B8-B130-449F-B76E-6BCB41A3788A}" type="presParOf" srcId="{1790FF59-8CA9-433B-9F1A-09EA8B85CC91}" destId="{1DC27269-5E59-4EAD-9461-A34D1D22FFC5}" srcOrd="0" destOrd="0" presId="urn:microsoft.com/office/officeart/2005/8/layout/pList2"/>
    <dgm:cxn modelId="{7EDA0F44-2CB5-41CB-97C5-B65D192108F1}" type="presParOf" srcId="{1790FF59-8CA9-433B-9F1A-09EA8B85CC91}" destId="{BD3D9F25-F6AB-4935-986D-A28038982E44}" srcOrd="1" destOrd="0" presId="urn:microsoft.com/office/officeart/2005/8/layout/pList2"/>
    <dgm:cxn modelId="{F7DC97BB-099A-4CF0-A1EA-E58C0FCBDB2F}" type="presParOf" srcId="{1790FF59-8CA9-433B-9F1A-09EA8B85CC91}" destId="{F060E6B5-4706-42BC-A369-3A024DC6BF3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BE8841-08EB-4154-B030-0A33423DD91C}">
      <dsp:nvSpPr>
        <dsp:cNvPr id="0" name=""/>
        <dsp:cNvSpPr/>
      </dsp:nvSpPr>
      <dsp:spPr>
        <a:xfrm>
          <a:off x="0" y="14737"/>
          <a:ext cx="8937172" cy="250168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24C8C8-F055-4996-8E92-A7BDE966740C}">
      <dsp:nvSpPr>
        <dsp:cNvPr id="0" name=""/>
        <dsp:cNvSpPr/>
      </dsp:nvSpPr>
      <dsp:spPr>
        <a:xfrm>
          <a:off x="172562" y="614516"/>
          <a:ext cx="1513646" cy="18345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49C77-66F6-4426-BB3A-202CA41CB35B}">
      <dsp:nvSpPr>
        <dsp:cNvPr id="0" name=""/>
        <dsp:cNvSpPr/>
      </dsp:nvSpPr>
      <dsp:spPr>
        <a:xfrm rot="10800000">
          <a:off x="169384" y="2539998"/>
          <a:ext cx="1513646" cy="26386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m-KH" sz="1800" kern="1200" dirty="0" smtClean="0">
              <a:latin typeface="Khmer OS Siemreap" panose="02000500000000020004" pitchFamily="2" charset="0"/>
              <a:cs typeface="Khmer OS Siemreap" panose="02000500000000020004" pitchFamily="2" charset="0"/>
            </a:rPr>
            <a:t>ការបាត់បន្ថយការបំភាយឧស្ម័នពីការបាត់បង់ព្រៃឈើ</a:t>
          </a:r>
          <a:endParaRPr lang="en-US" sz="1800" kern="1200" dirty="0">
            <a:latin typeface="Khmer OS Siemreap" panose="02000500000000020004" pitchFamily="2" charset="0"/>
            <a:cs typeface="Khmer OS Siemreap" panose="02000500000000020004" pitchFamily="2" charset="0"/>
          </a:endParaRPr>
        </a:p>
      </dsp:txBody>
      <dsp:txXfrm rot="10800000">
        <a:off x="215934" y="2539998"/>
        <a:ext cx="1420546" cy="2592085"/>
      </dsp:txXfrm>
    </dsp:sp>
    <dsp:sp modelId="{74756A29-2D8E-4CEA-BC4F-C7683313CAE0}">
      <dsp:nvSpPr>
        <dsp:cNvPr id="0" name=""/>
        <dsp:cNvSpPr/>
      </dsp:nvSpPr>
      <dsp:spPr>
        <a:xfrm>
          <a:off x="1960451" y="573084"/>
          <a:ext cx="1513646" cy="18345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6196F3-B390-4E4C-BF0E-0353ECA5A98F}">
      <dsp:nvSpPr>
        <dsp:cNvPr id="0" name=""/>
        <dsp:cNvSpPr/>
      </dsp:nvSpPr>
      <dsp:spPr>
        <a:xfrm rot="10800000">
          <a:off x="1972242" y="2510958"/>
          <a:ext cx="1513646" cy="26951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m-KH" sz="1800" b="1" kern="1200" dirty="0" smtClean="0">
              <a:latin typeface="Khmer OS Siemreap" panose="02000500000000020004" pitchFamily="2" charset="0"/>
              <a:cs typeface="Khmer OS Siemreap" panose="02000500000000020004" pitchFamily="2" charset="0"/>
            </a:rPr>
            <a:t>ការបាត់បន្ថយការបំភាយឧស្ម័នពីរេចរឹលព្រៃឈើ</a:t>
          </a:r>
          <a:endParaRPr lang="en-US" sz="1800" b="1" kern="1200" dirty="0">
            <a:latin typeface="Khmer OS Siemreap" panose="02000500000000020004" pitchFamily="2" charset="0"/>
            <a:cs typeface="Khmer OS Siemreap" panose="02000500000000020004" pitchFamily="2" charset="0"/>
          </a:endParaRPr>
        </a:p>
      </dsp:txBody>
      <dsp:txXfrm rot="10800000">
        <a:off x="2018792" y="2510958"/>
        <a:ext cx="1420546" cy="2648620"/>
      </dsp:txXfrm>
    </dsp:sp>
    <dsp:sp modelId="{9D5D8400-3984-41E7-A281-061CEFF7F9D2}">
      <dsp:nvSpPr>
        <dsp:cNvPr id="0" name=""/>
        <dsp:cNvSpPr/>
      </dsp:nvSpPr>
      <dsp:spPr>
        <a:xfrm>
          <a:off x="3598156" y="612792"/>
          <a:ext cx="1513646" cy="18345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C6C3C-E488-4910-9774-DF6D4BFC6C52}">
      <dsp:nvSpPr>
        <dsp:cNvPr id="0" name=""/>
        <dsp:cNvSpPr/>
      </dsp:nvSpPr>
      <dsp:spPr>
        <a:xfrm rot="10800000">
          <a:off x="3646653" y="2512907"/>
          <a:ext cx="1513646" cy="2044967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m-KH" sz="1800" kern="1200" dirty="0" smtClean="0">
              <a:latin typeface="Khmer OS Siemreap" panose="02000500000000020004" pitchFamily="2" charset="0"/>
              <a:cs typeface="Khmer OS Siemreap" panose="02000500000000020004" pitchFamily="2" charset="0"/>
            </a:rPr>
            <a:t>ការអភិរក្សការបូនស្តុកនៅព្រៃឈើ</a:t>
          </a:r>
        </a:p>
      </dsp:txBody>
      <dsp:txXfrm rot="10800000">
        <a:off x="3693203" y="2512907"/>
        <a:ext cx="1420546" cy="1998417"/>
      </dsp:txXfrm>
    </dsp:sp>
    <dsp:sp modelId="{6F2EFEEC-17B0-4720-9EDA-2AED6EC922B6}">
      <dsp:nvSpPr>
        <dsp:cNvPr id="0" name=""/>
        <dsp:cNvSpPr/>
      </dsp:nvSpPr>
      <dsp:spPr>
        <a:xfrm>
          <a:off x="5276804" y="550563"/>
          <a:ext cx="1513646" cy="17753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311049-910D-4835-B5D2-CCD2E79F134C}">
      <dsp:nvSpPr>
        <dsp:cNvPr id="0" name=""/>
        <dsp:cNvSpPr/>
      </dsp:nvSpPr>
      <dsp:spPr>
        <a:xfrm rot="10800000">
          <a:off x="5289126" y="2511485"/>
          <a:ext cx="1513646" cy="284906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m-KH" sz="1800" kern="1200" dirty="0" smtClean="0">
              <a:latin typeface="Khmer OS Siemreap" panose="02000500000000020004" pitchFamily="2" charset="0"/>
              <a:cs typeface="Khmer OS Siemreap" panose="02000500000000020004" pitchFamily="2" charset="0"/>
            </a:rPr>
            <a:t>ការគ្រប់គ្រងព្រៃឈើប្រកដោយនិរន្តរភាព</a:t>
          </a:r>
          <a:endParaRPr lang="en-US" sz="1800" kern="1200" dirty="0">
            <a:latin typeface="Khmer OS Siemreap" panose="02000500000000020004" pitchFamily="2" charset="0"/>
            <a:cs typeface="Khmer OS Siemreap" panose="02000500000000020004" pitchFamily="2" charset="0"/>
          </a:endParaRPr>
        </a:p>
      </dsp:txBody>
      <dsp:txXfrm rot="10800000">
        <a:off x="5335676" y="2511485"/>
        <a:ext cx="1420546" cy="2802510"/>
      </dsp:txXfrm>
    </dsp:sp>
    <dsp:sp modelId="{F060E6B5-4706-42BC-A369-3A024DC6BF31}">
      <dsp:nvSpPr>
        <dsp:cNvPr id="0" name=""/>
        <dsp:cNvSpPr/>
      </dsp:nvSpPr>
      <dsp:spPr>
        <a:xfrm>
          <a:off x="7041784" y="556378"/>
          <a:ext cx="1513646" cy="18345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27269-5E59-4EAD-9461-A34D1D22FFC5}">
      <dsp:nvSpPr>
        <dsp:cNvPr id="0" name=""/>
        <dsp:cNvSpPr/>
      </dsp:nvSpPr>
      <dsp:spPr>
        <a:xfrm rot="10800000">
          <a:off x="7009142" y="2551280"/>
          <a:ext cx="1740859" cy="22706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m-KH" sz="1800" kern="1200" dirty="0" smtClean="0">
              <a:latin typeface="Khmer OS Siemreap" panose="02000500000000020004" pitchFamily="2" charset="0"/>
              <a:cs typeface="Khmer OS Siemreap" panose="02000500000000020004" pitchFamily="2" charset="0"/>
            </a:rPr>
            <a:t>បង្កើនបរិមាណបូនស្តុកនៅក្នុងព្រៃឈើ</a:t>
          </a:r>
          <a:endParaRPr lang="en-US" sz="1800" kern="1200" dirty="0">
            <a:latin typeface="Khmer OS Siemreap" panose="02000500000000020004" pitchFamily="2" charset="0"/>
            <a:cs typeface="Khmer OS Siemreap" panose="02000500000000020004" pitchFamily="2" charset="0"/>
          </a:endParaRPr>
        </a:p>
      </dsp:txBody>
      <dsp:txXfrm rot="10800000">
        <a:off x="7062679" y="2551280"/>
        <a:ext cx="1633785" cy="2217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B4167-48C0-4D44-83FB-928900B18742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298A1-AE5E-4918-B65E-B32DCDE43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5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2FBF2E0-FCDD-4576-A1B2-775BEC2FB9DD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1769881-5582-414D-8481-46A4082C0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1200150"/>
            <a:ext cx="5759450" cy="3240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0B2CAD-CABB-4117-B333-D6981E8EB0FC}" type="slidenum">
              <a:rPr lang="en-US" sz="14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sz="1400">
              <a:latin typeface="Arial" panose="020B0604020202020204" pitchFamily="34" charset="0"/>
            </a:endParaRPr>
          </a:p>
        </p:txBody>
      </p:sp>
      <p:sp>
        <p:nvSpPr>
          <p:cNvPr id="6149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km-KH" sz="1400">
                <a:latin typeface="Arial" panose="020B0604020202020204" pitchFamily="34" charset="0"/>
                <a:cs typeface="Arial" panose="020B0604020202020204" pitchFamily="34" charset="0"/>
              </a:rPr>
              <a:t>១៥ មិនា ២០១៣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17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5824-343B-4595-8590-018A22B1AD5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762-1FAB-40A8-9904-DF7FDE11AC1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" y="25402"/>
            <a:ext cx="1094049" cy="11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3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5824-343B-4595-8590-018A22B1AD5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762-1FAB-40A8-9904-DF7FDE11AC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5" descr="Logo-4-inch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65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C:\gis\gis_data\gis_base\vector\logos\SPF\SEIMA LOGO2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400" y="2"/>
            <a:ext cx="1143000" cy="110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Foresh Logo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183042" y="2"/>
            <a:ext cx="1008959" cy="11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724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5824-343B-4595-8590-018A22B1AD5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762-1FAB-40A8-9904-DF7FDE11AC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5" descr="Logo-4-inch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65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C:\gis\gis_data\gis_base\vector\logos\SPF\SEIMA LOGO2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400" y="2"/>
            <a:ext cx="1143000" cy="110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Foresh Logo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183042" y="2"/>
            <a:ext cx="1008959" cy="11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640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5824-343B-4595-8590-018A22B1AD5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762-1FAB-40A8-9904-DF7FDE11AC1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" y="25402"/>
            <a:ext cx="1219199" cy="122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4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5824-343B-4595-8590-018A22B1AD5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762-1FAB-40A8-9904-DF7FDE11AC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5" descr="Logo-4-inch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65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415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6375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5824-343B-4595-8590-018A22B1AD5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762-1FAB-40A8-9904-DF7FDE11AC1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5" descr="Logo-4-inch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65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C:\gis\gis_data\gis_base\vector\logos\SPF\SEIMA LOGO2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400" y="2"/>
            <a:ext cx="1143000" cy="110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Foresh Logo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183042" y="2"/>
            <a:ext cx="1008959" cy="11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995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5824-343B-4595-8590-018A22B1AD5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762-1FAB-40A8-9904-DF7FDE11AC1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5" descr="Logo-4-inch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65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C:\gis\gis_data\gis_base\vector\logos\SPF\SEIMA LOGO2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400" y="2"/>
            <a:ext cx="1143000" cy="110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Foresh Logo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183042" y="2"/>
            <a:ext cx="1008959" cy="11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454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5824-343B-4595-8590-018A22B1AD5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762-1FAB-40A8-9904-DF7FDE11AC1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-4-inch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65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C:\gis\gis_data\gis_base\vector\logos\SPF\SEIMA LOGO2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400" y="2"/>
            <a:ext cx="1143000" cy="110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oresh Logo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183042" y="2"/>
            <a:ext cx="1008959" cy="11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550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5824-343B-4595-8590-018A22B1AD5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762-1FAB-40A8-9904-DF7FDE11AC1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5" descr="Logo-4-inch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65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C:\gis\gis_data\gis_base\vector\logos\SPF\SEIMA LOGO2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400" y="2"/>
            <a:ext cx="1143000" cy="110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Foresh Logo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183042" y="2"/>
            <a:ext cx="1008959" cy="11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536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5824-343B-4595-8590-018A22B1AD5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762-1FAB-40A8-9904-DF7FDE11AC1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5" descr="Logo-4-inch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65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C:\gis\gis_data\gis_base\vector\logos\SPF\SEIMA LOGO2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400" y="2"/>
            <a:ext cx="1143000" cy="110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Foresh Logo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183042" y="2"/>
            <a:ext cx="1008959" cy="11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99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5824-343B-4595-8590-018A22B1AD5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762-1FAB-40A8-9904-DF7FDE11AC1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5" descr="Logo-4-inch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65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C:\gis\gis_data\gis_base\vector\logos\SPF\SEIMA LOGO2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400" y="2"/>
            <a:ext cx="1143000" cy="110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Foresh Logo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183042" y="2"/>
            <a:ext cx="1008959" cy="11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6190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B5824-343B-4595-8590-018A22B1AD5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AC762-1FAB-40A8-9904-DF7FDE11A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9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yeang@wcs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youtube.com/watch?v=WhFyowSg404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theredddesk.org/what-redd" TargetMode="External"/><Relationship Id="rId3" Type="http://schemas.openxmlformats.org/officeDocument/2006/relationships/hyperlink" Target="http://www.un-redd.org/" TargetMode="External"/><Relationship Id="rId7" Type="http://schemas.openxmlformats.org/officeDocument/2006/relationships/hyperlink" Target="http://www.kh.undp.org/content/cambodia/en/home/operations/projects/environment_and_energy/cambodia-un-redd-national-programme.html" TargetMode="External"/><Relationship Id="rId12" Type="http://schemas.openxmlformats.org/officeDocument/2006/relationships/image" Target="../media/image80.png"/><Relationship Id="rId2" Type="http://schemas.openxmlformats.org/officeDocument/2006/relationships/hyperlink" Target="http://www.cambodia-redd.org/category/media/general-video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mbodia.wcs.org/" TargetMode="External"/><Relationship Id="rId11" Type="http://schemas.openxmlformats.org/officeDocument/2006/relationships/hyperlink" Target="https://www.facebook.com/groups/367021046840352/?ref=bookmarks" TargetMode="External"/><Relationship Id="rId5" Type="http://schemas.openxmlformats.org/officeDocument/2006/relationships/hyperlink" Target="https://www.recoftc.org/" TargetMode="External"/><Relationship Id="rId10" Type="http://schemas.openxmlformats.org/officeDocument/2006/relationships/hyperlink" Target="http://www.moe.gov.kh/" TargetMode="External"/><Relationship Id="rId4" Type="http://schemas.openxmlformats.org/officeDocument/2006/relationships/hyperlink" Target="http://redd.unfccc.int/" TargetMode="External"/><Relationship Id="rId9" Type="http://schemas.openxmlformats.org/officeDocument/2006/relationships/hyperlink" Target="http://www.maff.gov.kh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444385" y="135309"/>
            <a:ext cx="11988799" cy="1362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50000"/>
              </a:lnSpc>
            </a:pPr>
            <a:r>
              <a:rPr lang="km-KH" sz="4800" b="1" dirty="0">
                <a:latin typeface="Khmer OS Muol" panose="02000500000000020004" pitchFamily="2" charset="0"/>
              </a:rPr>
              <a:t>ការប្រែប្រួលអាកាសធាតុ</a:t>
            </a:r>
            <a:r>
              <a:rPr lang="en-US" sz="4800" b="1" dirty="0">
                <a:latin typeface="Khmer OS Muol" panose="02000500000000020004" pitchFamily="2" charset="0"/>
              </a:rPr>
              <a:t> </a:t>
            </a:r>
            <a:r>
              <a:rPr lang="km-KH" sz="4800" b="1" dirty="0">
                <a:latin typeface="Khmer OS Muol" panose="02000500000000020004" pitchFamily="2" charset="0"/>
              </a:rPr>
              <a:t>និងរេដបូក</a:t>
            </a:r>
            <a:endParaRPr lang="en-US" sz="4800" b="1" dirty="0">
              <a:latin typeface="Khmer OS Muol" panose="02000500000000020004" pitchFamily="2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847850" y="5174345"/>
            <a:ext cx="8312151" cy="1683657"/>
          </a:xfrm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120000"/>
              </a:lnSpc>
            </a:pPr>
            <a:r>
              <a:rPr lang="km-KH" sz="1400" dirty="0">
                <a:latin typeface="Khmer OS" panose="02000500000000020004" pitchFamily="2" charset="0"/>
              </a:rPr>
              <a:t>បង្ហាញដោយ៖ </a:t>
            </a:r>
            <a:r>
              <a:rPr lang="km-KH" sz="1400" b="1" dirty="0">
                <a:latin typeface="Khmer OS" panose="02000500000000020004" pitchFamily="2" charset="0"/>
              </a:rPr>
              <a:t>លោក យាង ដូណាល់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km-KH" sz="1400" dirty="0">
                <a:latin typeface="Khmer OS" panose="02000500000000020004" pitchFamily="2" charset="0"/>
              </a:rPr>
              <a:t>ទីប្រឹក្សាបច្ចេករេដបូក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km-KH" sz="1400" dirty="0">
                <a:latin typeface="Khmer OS" panose="02000500000000020004" pitchFamily="2" charset="0"/>
              </a:rPr>
              <a:t>អង្គការសមាគមអភិរក្សសត្វព្រៃ កម្ពុជា</a:t>
            </a:r>
            <a:endParaRPr lang="en-US" sz="1400" dirty="0">
              <a:latin typeface="Khmer OS" panose="02000500000000020004" pitchFamily="2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km-KH" sz="1400" dirty="0">
                <a:latin typeface="Khmer OS" panose="02000500000000020004" pitchFamily="2" charset="0"/>
              </a:rPr>
              <a:t>ទូរសព្ទ៖ ០១២​ ៣០០ ៩២១</a:t>
            </a:r>
            <a:endParaRPr lang="en-US" sz="1400" dirty="0">
              <a:latin typeface="Khmer OS" panose="02000500000000020004" pitchFamily="2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1400" dirty="0">
                <a:latin typeface="Khmer OS" panose="02000500000000020004" pitchFamily="2" charset="0"/>
              </a:rPr>
              <a:t>E-mail: </a:t>
            </a:r>
            <a:r>
              <a:rPr lang="en-US" sz="1400" dirty="0">
                <a:latin typeface="Khmer OS" panose="02000500000000020004" pitchFamily="2" charset="0"/>
                <a:hlinkClick r:id="rId3"/>
              </a:rPr>
              <a:t>dyeang@wcs.org</a:t>
            </a:r>
            <a:r>
              <a:rPr lang="en-US" sz="1400" dirty="0">
                <a:latin typeface="Khmer OS" panose="02000500000000020004" pitchFamily="2" charset="0"/>
              </a:rPr>
              <a:t> </a:t>
            </a:r>
          </a:p>
          <a:p>
            <a:pPr eaLnBrk="1" hangingPunct="1"/>
            <a:endParaRPr lang="km-KH" sz="1600" b="1" dirty="0">
              <a:latin typeface="Khmer OS" panose="02000500000000020004" pitchFamily="2" charset="0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1847850" y="6065259"/>
            <a:ext cx="88201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endParaRPr lang="km-KH" sz="1400">
              <a:ea typeface="Calibri" panose="020F0502020204030204" pitchFamily="34" charset="0"/>
              <a:cs typeface="Khmer OS Battambang" panose="0200050000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52" y="1407822"/>
            <a:ext cx="5638802" cy="37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43" y="1669144"/>
            <a:ext cx="7053943" cy="4905827"/>
          </a:xfrm>
        </p:spPr>
        <p:txBody>
          <a:bodyPr>
            <a:normAutofit fontScale="90000"/>
          </a:bodyPr>
          <a:lstStyle/>
          <a:p>
            <a:pPr marL="514338" indent="-5143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m-KH" sz="2700" dirty="0"/>
              <a:t>ការបំភាយឧស្មន័ផ្ទះកញ្ចក់ពីវិស័យដ៍ទៃទៀត៖</a:t>
            </a:r>
            <a:br>
              <a:rPr lang="km-KH" sz="2700" dirty="0"/>
            </a:br>
            <a:r>
              <a:rPr lang="en-US" sz="2700" dirty="0"/>
              <a:t>- </a:t>
            </a:r>
            <a:r>
              <a:rPr lang="km-KH" sz="2700" dirty="0"/>
              <a:t>កសិកម្ម</a:t>
            </a:r>
            <a:br>
              <a:rPr lang="km-KH" sz="2700" dirty="0"/>
            </a:br>
            <a:r>
              <a:rPr lang="en-US" sz="2700" dirty="0"/>
              <a:t>- </a:t>
            </a:r>
            <a:r>
              <a:rPr lang="km-KH" sz="2700" dirty="0"/>
              <a:t>ឧស្សាហកម្ម</a:t>
            </a:r>
            <a:br>
              <a:rPr lang="km-KH" sz="2700" dirty="0"/>
            </a:br>
            <a:r>
              <a:rPr lang="en-US" sz="2700" dirty="0"/>
              <a:t>- </a:t>
            </a:r>
            <a:r>
              <a:rPr lang="km-KH" sz="2700" dirty="0"/>
              <a:t>ដឹកជញ្ចូន</a:t>
            </a:r>
            <a:br>
              <a:rPr lang="km-KH" sz="2700" dirty="0"/>
            </a:br>
            <a:r>
              <a:rPr lang="en-US" sz="2700" dirty="0"/>
              <a:t>- </a:t>
            </a:r>
            <a:r>
              <a:rPr lang="km-KH" sz="2700" dirty="0"/>
              <a:t>ថាមពល</a:t>
            </a:r>
            <a:br>
              <a:rPr lang="km-KH" sz="2700" dirty="0"/>
            </a:br>
            <a:r>
              <a:rPr lang="en-US" sz="2700" dirty="0"/>
              <a:t>- </a:t>
            </a:r>
            <a:r>
              <a:rPr lang="km-KH" sz="2700" dirty="0"/>
              <a:t>សំណល់ និងទឹកកខ្វក់</a:t>
            </a:r>
            <a:br>
              <a:rPr lang="km-KH" sz="2700" dirty="0"/>
            </a:br>
            <a:r>
              <a:rPr lang="en-US" sz="2700" dirty="0"/>
              <a:t>- </a:t>
            </a:r>
            <a:r>
              <a:rPr lang="km-KH" sz="2700" dirty="0"/>
              <a:t>លំនៅដ្ឋាន និងអាគាពាណិជ្ជកម្ម</a:t>
            </a:r>
            <a:r>
              <a:rPr lang="km-KH" sz="2400" dirty="0"/>
              <a:t/>
            </a:r>
            <a:br>
              <a:rPr lang="km-KH" sz="2400" dirty="0"/>
            </a:br>
            <a:r>
              <a:rPr lang="km-KH" sz="2400" dirty="0"/>
              <a:t/>
            </a:r>
            <a:br>
              <a:rPr lang="km-KH" sz="2400" dirty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1" y="1263992"/>
            <a:ext cx="5499441" cy="5499441"/>
          </a:xfrm>
        </p:spPr>
      </p:pic>
      <p:sp>
        <p:nvSpPr>
          <p:cNvPr id="5" name="Rectangle 4"/>
          <p:cNvSpPr/>
          <p:nvPr/>
        </p:nvSpPr>
        <p:spPr>
          <a:xfrm>
            <a:off x="4689388" y="6394099"/>
            <a:ext cx="1616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m-KH" dirty="0"/>
              <a:t> </a:t>
            </a:r>
            <a:r>
              <a:rPr lang="en-US" dirty="0"/>
              <a:t>IPCC </a:t>
            </a:r>
            <a:r>
              <a:rPr lang="km-KH" dirty="0"/>
              <a:t>២០០៧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46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6894"/>
            <a:ext cx="6558426" cy="930834"/>
          </a:xfrm>
        </p:spPr>
        <p:txBody>
          <a:bodyPr>
            <a:noAutofit/>
          </a:bodyPr>
          <a:lstStyle/>
          <a:p>
            <a:r>
              <a:rPr lang="km-KH" sz="3200" dirty="0"/>
              <a:t>ផលប៉ះពាល់នៃការប្រែប្រួលអាកាសធាតុ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304" y="2871989"/>
            <a:ext cx="6168981" cy="4159875"/>
          </a:xfrm>
        </p:spPr>
        <p:txBody>
          <a:bodyPr/>
          <a:lstStyle/>
          <a:p>
            <a:r>
              <a:rPr lang="km-KH" dirty="0" smtClean="0"/>
              <a:t>ធនធានទឹក</a:t>
            </a:r>
          </a:p>
          <a:p>
            <a:r>
              <a:rPr lang="km-KH" dirty="0" smtClean="0"/>
              <a:t>ផលិតកម្មកសិកម្ម</a:t>
            </a:r>
          </a:p>
          <a:p>
            <a:r>
              <a:rPr lang="km-KH" dirty="0" smtClean="0"/>
              <a:t>សុខភាពមនុស្ស</a:t>
            </a:r>
          </a:p>
          <a:p>
            <a:r>
              <a:rPr lang="km-KH" dirty="0" smtClean="0"/>
              <a:t>តំបន់ឆ្នេរ</a:t>
            </a:r>
          </a:p>
          <a:p>
            <a:r>
              <a:rPr lang="km-KH" dirty="0" smtClean="0"/>
              <a:t>ព្រៃឈើ និងប្រព័ន្ធអេកូឡូស៊ី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4" b="2260"/>
          <a:stretch/>
        </p:blipFill>
        <p:spPr>
          <a:xfrm>
            <a:off x="6557773" y="1282149"/>
            <a:ext cx="5634228" cy="557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0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903" y="1"/>
            <a:ext cx="10515600" cy="1325563"/>
          </a:xfrm>
        </p:spPr>
        <p:txBody>
          <a:bodyPr>
            <a:normAutofit/>
          </a:bodyPr>
          <a:lstStyle/>
          <a:p>
            <a:r>
              <a:rPr lang="km-KH" sz="3600" dirty="0"/>
              <a:t>ដំណោះស្រាយសម្រាប់ការប្រែប្រួលអាកាសធាតុ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93" y="1207440"/>
            <a:ext cx="11545911" cy="43513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m-KH" b="1" dirty="0"/>
              <a:t>ការបន្សុំាទៅនឹងការប្រែប្រួលអាកាសធាតុ </a:t>
            </a:r>
            <a:r>
              <a:rPr lang="km-KH" dirty="0" smtClean="0"/>
              <a:t>គឺការ</a:t>
            </a:r>
            <a:r>
              <a:rPr lang="km-KH" dirty="0"/>
              <a:t>សម្របខ្លួនក្នុងប្រព័ន្ឋធម្មជាតិឬប្រព័ន្ធមនុស្សដើម្បីឆ្លើយ កត្តាដែលជំរុញអោយមាន</a:t>
            </a:r>
            <a:r>
              <a:rPr lang="km-KH" dirty="0" smtClean="0"/>
              <a:t>ការប្រែប្រួលអាកាស</a:t>
            </a:r>
            <a:r>
              <a:rPr lang="km-KH" dirty="0"/>
              <a:t>ធាតុ </a:t>
            </a:r>
            <a:r>
              <a:rPr lang="km-KH" dirty="0" smtClean="0"/>
              <a:t>។</a:t>
            </a:r>
          </a:p>
          <a:p>
            <a:pPr>
              <a:lnSpc>
                <a:spcPct val="150000"/>
              </a:lnSpc>
            </a:pPr>
            <a:r>
              <a:rPr lang="km-KH" b="1" dirty="0" smtClean="0"/>
              <a:t>ការកាត់បន្ថយការប្រែប្រួលអាកាសធាតុ</a:t>
            </a:r>
            <a:r>
              <a:rPr lang="km-KH" dirty="0" smtClean="0"/>
              <a:t>គឺ</a:t>
            </a:r>
            <a:r>
              <a:rPr lang="km-KH" dirty="0"/>
              <a:t>ជាការកាត់បន្ថយការបញ្ចេញឧស្ម័នផ្ទះកញ្ចក់ ដើម្បីសម្រេចបាននូវសេ្ថរភាពកំហាប់នៃឧស្ម័នផ្ទះកញ្ចក់ និងបញ្ឈប់ជាបន្តបន្ទាប់នូវកំណើនកំដៅ។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453" y="4559120"/>
            <a:ext cx="3202547" cy="2298880"/>
          </a:xfrm>
          <a:prstGeom prst="rect">
            <a:avLst/>
          </a:prstGeom>
        </p:spPr>
      </p:pic>
      <p:pic>
        <p:nvPicPr>
          <p:cNvPr id="1026" name="Picture 2" descr="http://www.phnompenhpost.com/sites/default/files/styles/full-screen_watermarked/public/joomla_import/images/stories/news/national/2009/091008/091008_07.jpg?itok=DQGGH_h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705" y="4559122"/>
            <a:ext cx="3333751" cy="229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ache2.asset-cache.net/xd/174139565.jpg?v=1&amp;c=IWSAsset&amp;k=2&amp;d=DE35C22108443EE9D749875732045739D1DB44E5599D888AA601608074E91FBC441B54F5FBB30EC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" y="4559122"/>
            <a:ext cx="4086892" cy="229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1120.photobucket.com/albums/l486/meodenchina/IMG_0046_zpsf0ocyy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858" y="4559122"/>
            <a:ext cx="3165252" cy="229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40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5" y="1045030"/>
            <a:ext cx="12075887" cy="30985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m-KH" sz="3600" dirty="0"/>
              <a:t>ការបំភាយឧស្មន័ផ្ទះកញ្ចក់​ដែលបណ្តាលមកពីការបាត់បង់ ​និងរេចរឹលព្រៃឈើមានប្រហែលជា ​ ១៧% ជារៀងរាល់ឆ្នាំ​ ដែលបណ្តាលអោយមានការប្រែប្រួលអាកាសធាតុ។</a:t>
            </a:r>
            <a:endParaRPr lang="en-US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008" y="4410075"/>
            <a:ext cx="29876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0076"/>
            <a:ext cx="29876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461" y="4410075"/>
            <a:ext cx="3201411" cy="244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410077"/>
            <a:ext cx="318933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378988" y="4040741"/>
            <a:ext cx="1616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m-KH" dirty="0"/>
              <a:t> </a:t>
            </a:r>
            <a:r>
              <a:rPr lang="en-US" dirty="0"/>
              <a:t>IPCC </a:t>
            </a:r>
            <a:r>
              <a:rPr lang="km-KH" dirty="0"/>
              <a:t>២០០៧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9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962" y="103981"/>
            <a:ext cx="10522039" cy="1325563"/>
          </a:xfrm>
        </p:spPr>
        <p:txBody>
          <a:bodyPr>
            <a:normAutofit/>
          </a:bodyPr>
          <a:lstStyle/>
          <a:p>
            <a:r>
              <a:rPr lang="km-KH" sz="3200" dirty="0">
                <a:latin typeface="Khmer OS" panose="02000500000000020004" pitchFamily="2" charset="0"/>
                <a:cs typeface="Khmer OS" panose="02000500000000020004" pitchFamily="2" charset="0"/>
              </a:rPr>
              <a:t>តួនាទីព្រៃឈើក្នុងការកាត់បន្ថយការប្រែប្រួលអាកាសធាតុ</a:t>
            </a:r>
            <a:endParaRPr lang="en-US" sz="3200" dirty="0">
              <a:latin typeface="Khmer OS" panose="02000500000000020004" pitchFamily="2" charset="0"/>
              <a:cs typeface="Khmer OS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179" y="6193196"/>
            <a:ext cx="9666668" cy="66480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https://www.youtube.com/watch?v=mDRmsB1TbfA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820" y="1429545"/>
            <a:ext cx="8355992" cy="465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 bwMode="auto">
          <a:xfrm>
            <a:off x="1365162" y="538448"/>
            <a:ext cx="11269013" cy="70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km-KH" altLang="en-US" sz="3600" dirty="0"/>
              <a:t>តួនាទីព្រៃឈើក្នុងការបន្ធូលបន្ថយការប្រែប្រួលអាកាសធាតុ</a:t>
            </a:r>
            <a:endParaRPr lang="en-US" altLang="en-US" sz="3600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 bwMode="auto">
          <a:xfrm>
            <a:off x="257579" y="1864012"/>
            <a:ext cx="1180992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50000"/>
              </a:lnSpc>
            </a:pPr>
            <a:r>
              <a:rPr lang="km-KH" altLang="en-US" dirty="0" smtClean="0"/>
              <a:t>ព្រៃឈើស្រូប</a:t>
            </a:r>
            <a:r>
              <a:rPr lang="km-KH" altLang="en-US" dirty="0"/>
              <a:t>យកនូវឧស្ម័នកាបូនឌីអុកស៊ីត</a:t>
            </a:r>
            <a:r>
              <a:rPr lang="en-US" altLang="en-US" dirty="0"/>
              <a:t>​</a:t>
            </a:r>
            <a:r>
              <a:rPr lang="km-KH" altLang="en-US" dirty="0"/>
              <a:t>(</a:t>
            </a:r>
            <a:r>
              <a:rPr lang="en-US" altLang="en-US" dirty="0"/>
              <a:t>CO2</a:t>
            </a:r>
            <a:r>
              <a:rPr lang="km-KH" altLang="en-US" dirty="0"/>
              <a:t>)</a:t>
            </a:r>
            <a:r>
              <a:rPr lang="en-US" altLang="en-US" dirty="0"/>
              <a:t> </a:t>
            </a:r>
            <a:r>
              <a:rPr lang="km-KH" altLang="en-US" dirty="0"/>
              <a:t>បញ្ចេញនូវអុកស៊ីសែន ​(</a:t>
            </a:r>
            <a:r>
              <a:rPr lang="en-US" altLang="en-US" dirty="0"/>
              <a:t>O2</a:t>
            </a:r>
            <a:r>
              <a:rPr lang="km-KH" altLang="en-US" dirty="0"/>
              <a:t>)</a:t>
            </a:r>
            <a:r>
              <a:rPr lang="en-US" altLang="en-US" dirty="0"/>
              <a:t> </a:t>
            </a:r>
          </a:p>
        </p:txBody>
      </p:sp>
      <p:sp>
        <p:nvSpPr>
          <p:cNvPr id="24580" name="AutoShape 2" descr="http://www.elmcare.com/images/basic_tree_cycle.gif"/>
          <p:cNvSpPr>
            <a:spLocks noChangeAspect="1" noChangeArrowheads="1"/>
          </p:cNvSpPr>
          <p:nvPr/>
        </p:nvSpPr>
        <p:spPr bwMode="auto">
          <a:xfrm>
            <a:off x="1679575" y="-1165225"/>
            <a:ext cx="31813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1" name="AutoShape 4" descr="http://www.elmcare.com/images/basic_tree_cycle.gif"/>
          <p:cNvSpPr>
            <a:spLocks noChangeAspect="1" noChangeArrowheads="1"/>
          </p:cNvSpPr>
          <p:nvPr/>
        </p:nvSpPr>
        <p:spPr bwMode="auto">
          <a:xfrm>
            <a:off x="1679575" y="-1165225"/>
            <a:ext cx="31813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2" name="AutoShape 6" descr="http://www.elmcare.com/images/basic_tree_cycle.gif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3" name="AutoShape 8" descr="http://www.elmcare.com/images/basic_tree_cycle.gif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84" name="Picture 9" descr="C:\Users\Mr. Donal\Desktop\basic_tree_cycl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357566"/>
            <a:ext cx="3181351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" descr="G:\DCIM\203CANON\IMG_89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40" y="2997202"/>
            <a:ext cx="5005387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8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5313" y="245759"/>
            <a:ext cx="10515600" cy="1325563"/>
          </a:xfrm>
        </p:spPr>
        <p:txBody>
          <a:bodyPr>
            <a:normAutofit/>
          </a:bodyPr>
          <a:lstStyle/>
          <a:p>
            <a:r>
              <a:rPr lang="km-KH" altLang="en-US" sz="3600" b="1" dirty="0">
                <a:latin typeface="Khmer OS" panose="02000500000000020004" pitchFamily="2" charset="0"/>
                <a:cs typeface="Khmer OS" panose="02000500000000020004" pitchFamily="2" charset="0"/>
              </a:rPr>
              <a:t>ព្រៃឈើជាអាងស្តុកកាបូន</a:t>
            </a:r>
            <a:endParaRPr lang="en-US" sz="3600" b="1" dirty="0">
              <a:latin typeface="Khmer OS" panose="02000500000000020004" pitchFamily="2" charset="0"/>
              <a:cs typeface="Khmer OS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230" y="1571321"/>
            <a:ext cx="7875431" cy="481180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km-KH" sz="2400" dirty="0"/>
              <a:t>តាមរយះការបង្កើននូវដើមឈើ និងព្រៃឈើ និងបង្កើននូវកាបូន ស្តុក</a:t>
            </a:r>
          </a:p>
          <a:p>
            <a:pPr lvl="1">
              <a:lnSpc>
                <a:spcPct val="150000"/>
              </a:lnSpc>
            </a:pPr>
            <a:r>
              <a:rPr lang="km-KH" dirty="0" smtClean="0"/>
              <a:t>ការដាំដុះព្រៃឈើ នៅទីកន្លែង ដែលមិនធ្លាប់មានដុះព្រៃឈើ</a:t>
            </a:r>
          </a:p>
          <a:p>
            <a:pPr lvl="1">
              <a:lnSpc>
                <a:spcPct val="150000"/>
              </a:lnSpc>
            </a:pPr>
            <a:r>
              <a:rPr lang="km-KH" dirty="0" smtClean="0"/>
              <a:t>ការដាំដុះព្រៃឈើឡើងវិញ ដើម្បីបង្កើននូវគម្របព្រៃឈើ</a:t>
            </a:r>
          </a:p>
          <a:p>
            <a:pPr lvl="1">
              <a:lnSpc>
                <a:spcPct val="150000"/>
              </a:lnSpc>
            </a:pPr>
            <a:r>
              <a:rPr lang="km-KH" dirty="0" smtClean="0"/>
              <a:t>ប្រព័ន្ធកសិរុក្ខកម្ម</a:t>
            </a:r>
          </a:p>
          <a:p>
            <a:pPr lvl="1">
              <a:lnSpc>
                <a:spcPct val="150000"/>
              </a:lnSpc>
            </a:pPr>
            <a:r>
              <a:rPr lang="km-KH" dirty="0" smtClean="0"/>
              <a:t>ការបង្កើននូវកាស្តុកកាបូននៅតាមតំបន់ទេសភាពជនបទ និងទីក្រុង</a:t>
            </a:r>
          </a:p>
          <a:p>
            <a:pPr lvl="1">
              <a:lnSpc>
                <a:spcPct val="150000"/>
              </a:lnSpc>
            </a:pPr>
            <a:r>
              <a:rPr lang="km-KH" dirty="0" smtClean="0"/>
              <a:t>ការគ្រប់គ្រងព្រៃឈើ</a:t>
            </a:r>
          </a:p>
        </p:txBody>
      </p:sp>
      <p:pic>
        <p:nvPicPr>
          <p:cNvPr id="1026" name="Picture 2" descr="http://3.bp.blogspot.com/_HfRXZ56OIIY/TNIxObjJW4I/AAAAAAAAACg/tWETZvGnZns/s1600/2-sand-dune_qu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59" y="632805"/>
            <a:ext cx="4083631" cy="280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esearchgate.net/publictopics.PublicPostFileLoader.html?id=4f7f05fbffea753c2d000001&amp;key=8d1c84f7f05fae222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61" y="3506818"/>
            <a:ext cx="4083631" cy="327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64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853" y="1216803"/>
            <a:ext cx="10812887" cy="47541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m-KH" dirty="0"/>
              <a:t>តាមរយះ</a:t>
            </a:r>
            <a:r>
              <a:rPr lang="km-KH" dirty="0" smtClean="0"/>
              <a:t>ការកាត់បន្ថយការបាត់បង់ និងរេចរិលនៃព្រៃឈើ </a:t>
            </a:r>
            <a:r>
              <a:rPr lang="en-US" dirty="0" smtClean="0"/>
              <a:t>(</a:t>
            </a:r>
            <a:r>
              <a:rPr lang="km-KH" dirty="0" smtClean="0"/>
              <a:t>រេដ</a:t>
            </a:r>
            <a:r>
              <a:rPr lang="en-US" dirty="0" smtClean="0"/>
              <a:t>)</a:t>
            </a:r>
            <a:endParaRPr lang="km-KH" dirty="0" smtClean="0"/>
          </a:p>
          <a:p>
            <a:pPr lvl="1">
              <a:lnSpc>
                <a:spcPct val="150000"/>
              </a:lnSpc>
            </a:pPr>
            <a:r>
              <a:rPr lang="km-KH" dirty="0" smtClean="0"/>
              <a:t>ការអនុវត្តការគ្រប់គ្រង និងប្រើប្រាស់ព្រៃឈើប្រកបដោយនិរន្តរភាព</a:t>
            </a:r>
          </a:p>
          <a:p>
            <a:pPr lvl="1">
              <a:lnSpc>
                <a:spcPct val="150000"/>
              </a:lnSpc>
            </a:pPr>
            <a:r>
              <a:rPr lang="km-KH" dirty="0" smtClean="0"/>
              <a:t>ការរួមបញ្ចូលនូវការគ្រប់គ្រងនូវភ្លើងឆេះព្រៃ</a:t>
            </a:r>
          </a:p>
          <a:p>
            <a:pPr lvl="1">
              <a:lnSpc>
                <a:spcPct val="150000"/>
              </a:lnSpc>
            </a:pPr>
            <a:r>
              <a:rPr lang="km-KH" dirty="0" smtClean="0"/>
              <a:t>ការគ្រប់គ្រងសុខភាពព្រៃ និងអត្រាងាប់របស់វា</a:t>
            </a:r>
          </a:p>
          <a:p>
            <a:pPr lvl="1">
              <a:lnSpc>
                <a:spcPct val="150000"/>
              </a:lnSpc>
            </a:pPr>
            <a:r>
              <a:rPr lang="km-KH" dirty="0" smtClean="0"/>
              <a:t>ការគ្រប់គ្រងជីវចម្រុះព្រៃឈើ</a:t>
            </a:r>
          </a:p>
          <a:p>
            <a:pPr lvl="1">
              <a:lnSpc>
                <a:spcPct val="150000"/>
              </a:lnSpc>
            </a:pPr>
            <a:r>
              <a:rPr lang="km-KH" dirty="0" smtClean="0"/>
              <a:t>ការគ្រប់គ្រងតំបន់ការពារ និងសត្វព្រៃ</a:t>
            </a:r>
            <a:endParaRPr lang="km-KH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60491" y="1745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m-KH" altLang="en-US" b="1" dirty="0">
                <a:latin typeface="Khmer OS" panose="02000500000000020004" pitchFamily="2" charset="0"/>
                <a:cs typeface="Khmer OS" panose="02000500000000020004" pitchFamily="2" charset="0"/>
              </a:rPr>
              <a:t>ការអភិរក្សកាបូនស្តុកព្រៃឈើ</a:t>
            </a:r>
            <a:endParaRPr lang="en-US" b="1" dirty="0">
              <a:latin typeface="Khmer OS" panose="02000500000000020004" pitchFamily="2" charset="0"/>
              <a:cs typeface="Khmer OS" panose="0200050000000002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8" y="3367314"/>
            <a:ext cx="5533623" cy="3490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21279"/>
            <a:ext cx="2845315" cy="1899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273" y="4959901"/>
            <a:ext cx="2847147" cy="18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xfrm>
            <a:off x="1495177" y="162415"/>
            <a:ext cx="10173083" cy="1358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lang="km-KH" sz="2800" b="1" dirty="0"/>
              <a:t>ការឆ្លើយតបរបស់មនុស្សជាសាកលទៅលើការប្រែប្រួលអាកាសធាតុ</a:t>
            </a:r>
            <a:br>
              <a:rPr lang="km-KH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km-KH" sz="2800" b="1" dirty="0"/>
              <a:t>អនុសញ្ញាក្របខ័ណ្ឌអង្គការសហប្រជាជាតិស្តីពីបម្រែបម្រួលអាកាសធាតុ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000" b="1" dirty="0"/>
              <a:t>(United Nations Framework Convention on Climate Change – UNFCCC)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 bwMode="auto">
          <a:xfrm>
            <a:off x="137579" y="1850313"/>
            <a:ext cx="11771087" cy="40322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km-KH" sz="2400" dirty="0"/>
              <a:t>កិច្ចព្រមព្រៀងអន្តរជាតិមួយដែលបានបង្កើតឡើងនៅឆ្នាំ ១៩៩២ នៅឯកិច្ចប្រជុំកំពូលស្តីពីផែនដីនៅទីក្រុង </a:t>
            </a:r>
            <a:r>
              <a:rPr lang="en-US" sz="2400" dirty="0"/>
              <a:t>Rio</a:t>
            </a:r>
            <a:r>
              <a:rPr lang="km-KH" sz="2400" dirty="0"/>
              <a:t>។ 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km-KH" sz="2400" dirty="0"/>
              <a:t>វាជាក្របខ័ណ្ឌទូទៅណែនាំការចរចាអន្តរជាតិស្តីពីអាកាសធាតុ</a:t>
            </a:r>
            <a:r>
              <a:rPr lang="en-US" sz="2400" dirty="0"/>
              <a:t> </a:t>
            </a:r>
            <a:r>
              <a:rPr lang="km-KH" sz="2400" dirty="0"/>
              <a:t>និងមានគោលបំណងសំខាន់ក្នុងការធ្វើឲ្យមានស្ថេរភាពនៃការប្រមូលផ្តុំឧស្ម័នផ្ទះកញ្ចក់ក្នុងបរិយាកាសឲ្យដល់កម្រិតមួយដែលអាចបង្ការការជ្រៀតជ្រែកដ៏គ្រោះថ្នាក់ដែលធ្វើឡើងដោយមនុស្ស ទៅកាន់ប្រព័ន្ធអាកាសធាតុ។  </a:t>
            </a:r>
          </a:p>
          <a:p>
            <a:pPr>
              <a:buFontTx/>
              <a:buNone/>
            </a:pPr>
            <a:endParaRPr lang="en-US" sz="2400" dirty="0"/>
          </a:p>
        </p:txBody>
      </p:sp>
      <p:pic>
        <p:nvPicPr>
          <p:cNvPr id="12292" name="Picture 2" descr="http://unfcccecosingapore.files.wordpress.com/2009/12/rio-conferen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637" y="4762041"/>
            <a:ext cx="3009363" cy="209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4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1576546" y="382361"/>
            <a:ext cx="84359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km-KH" sz="3600" b="1" dirty="0"/>
              <a:t>ពិធីសារក្យូតូ </a:t>
            </a:r>
            <a:r>
              <a:rPr lang="en-US" sz="3600" b="1" dirty="0"/>
              <a:t>(Kyoto Protocol)</a:t>
            </a:r>
            <a:r>
              <a:rPr lang="en-US" sz="3600" b="1" dirty="0">
                <a:solidFill>
                  <a:srgbClr val="0D0D0D"/>
                </a:solidFill>
              </a:rPr>
              <a:t/>
            </a:r>
            <a:br>
              <a:rPr lang="en-US" sz="3600" b="1" dirty="0">
                <a:solidFill>
                  <a:srgbClr val="0D0D0D"/>
                </a:solidFill>
              </a:rPr>
            </a:br>
            <a:endParaRPr lang="en-US" sz="3600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0" y="1525361"/>
            <a:ext cx="12003314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50000"/>
              </a:lnSpc>
            </a:pPr>
            <a:r>
              <a:rPr lang="km-KH" sz="2000" dirty="0"/>
              <a:t>ពីធីសារក្យូតូ បានកំណត់គោលដៅដែលមានចងភ្ជាប់កាតព្វកិច្ចផ្លូវច្បាប់ក្នុង ការកាត់បន្ថយការបំភាយ</a:t>
            </a:r>
            <a:r>
              <a:rPr lang="en-US" sz="2000" dirty="0"/>
              <a:t> </a:t>
            </a:r>
            <a:r>
              <a:rPr lang="km-KH" sz="2000" dirty="0"/>
              <a:t>ឧស្ម័នផ្ទះកញ្ចក់ និងត្រួសត្រាយផ្លូវសម្រាប់ដោះដូរឥណទានកាបូន តាមរយៈគម្រោងកាត់បន្ថយឧសន័្មផ្ទះកញ្ចក់ក្រោមយន្តការអភិវឌ្ឍន៍ស្អាត (</a:t>
            </a:r>
            <a:r>
              <a:rPr lang="en-US" sz="2000" dirty="0"/>
              <a:t>CDM) </a:t>
            </a:r>
            <a:r>
              <a:rPr lang="km-KH" sz="2000" dirty="0"/>
              <a:t>និងទីផ្សារអនុវត្តតព្វកិច្ចដទៃទៀត។ នៅក្នុងកិច្ចខិតខំប្រឹងប្រែងដំបូងរបស់ខ្លួនពីឆ្នាំ ២០០៨ ដល់ឆ្នាំ២០១២ ប្រទេសជឿនលឿននានាជាប់កាតព្វកិច្ចតាមផ្លូវច្បាប់អោយកាត់បន្ថយការបំភាយឧស្ម័នផ្ទះកញ្ចក់៥,២ ភាគរយ ទាបជាងកម្រិតនៃការបំភាយនៅឆ្នាំ១៩៩០ ដែលចាត់ទុកជាឆ្នាំគោលឲ្យបាននៅត្រឹមឆ្នាំ ២០១២។</a:t>
            </a:r>
            <a:endParaRPr lang="en-US" sz="2000" dirty="0"/>
          </a:p>
        </p:txBody>
      </p:sp>
      <p:sp>
        <p:nvSpPr>
          <p:cNvPr id="14340" name="AutoShape 2" descr="data:image/jpeg;base64,/9j/4AAQSkZJRgABAQAAAQABAAD/2wCEAAkGBxQTEhUUExQWFhQXGBsbGBgYGBoeHRgbGhgYGBwYHBocHSggGhwlHRgYITIhJSksLi4uFx8zODMsNygtLiwBCgoKDg0OGxAQGywkHyUsLCwsLCw0LCwsNCwsLCw0LCwsLCw0LCwsLCwsLCwsLCwsLCwsLCw0LCwsLCwsLCwsLP/AABEIAM0A9gMBIgACEQEDEQH/xAAbAAACAgMBAAAAAAAAAAAAAAAEBQMGAAECB//EAEYQAAIBAgQDBgIHBAkEAAcAAAECEQADBBIhMQVBUQYTIjJhcYGRBxQjQlKhsRViwdEkMzRDcnOC4fAWU2OSRFSDorLC0v/EABkBAQEBAQEBAAAAAAAAAAAAAAEAAgMEBf/EACMRAQEAAgICAgMAAwAAAAAAAAABAhEDIRIxE0EEImEyQlH/2gAMAwEAAhEDEQA/APQO7fqPlWFH/d/Oufqi9PzrBhV6fma89dm+7ufufnWZLn7n50JxN0s2nulGYJHhU6tJgAUi4t2k+r2xdv4K9btkgSW5tsKIlrCXP3fzoNOISYEf1ndkmQBP3vVaS3ONlUW42Bvi22XxgzAbQMRNGdn+J2MX33dW2VbLhDn3J3mOVagM7N9nDMMvhLAjWfD/ADoUcTaUXIAXXMOgBnQnr4aPGETpWhhU/DUgLcQfuBfgZYnKJzAVy/EWHeQoOQAmJ1B10+dTcSUWrbXFsm4EBYqrQQAJJHWl/ZnitvG2zdt2GS3MZmO5GsR8aUOw2OZjbEAd4CVkHYda5PEiHuIV1tiToYjTY/Gi2wqb5daiFkaeHTnVBagvcTKq5ZdEIB9yJFb/AGmRm9BJ0OsAH+NS9yPw1i2B+H49adDbrDXXa4EAElc0naJj9aHXiROXQeJygJB3Xc+1TDDDTw6UHxTEpYRXa01zMwRUQSzM20CatHaW7xbL0P2nd7HfkfY9aIxOLZHCNEkToDzn+VV/iPae1YKC9gr6G4YTMB4j0Gtd47tClmDewWJQawSvMfd81COLXEi1jvx5JiIMzIH8alfHEFwYlFDsADsenUjmK44YLd6yl1bZUOAwVtCPQjrRf1NPw61ILc4jBg/hzbHYgt+gojBX2u21uLlysJEg1s4NPw/GulwiDZY+JqTopc/d/OuCtz93866+rL0/WtHDL0/OnpOclz93863lufufnW/qq+vzrBhF9fnUnIW5+7+dDYnFtbIDASROisfzG1ZinS2wBB1IAObcnltQZ4vZBIJykEghmO435VBP+1eo/wDseo/22oJBnT/xv/KtWeMWmzFWzBd4b1jmPWp8LjFuzkliNxm1HLXSrpC8Dfzpm5SRsR+R1rVSYQzIgiDGpmsrLccC0etZ3R61yjTzNZn9TT2x021idzP+2oqofS0pHD5J/vrf8atwuepqn/SzdH7P8399b0kevKjS62tfBsPNmwDsbaafCqL2IbEl8emFW3nOIM3Ls5FgCBA1LflV/wCANNnDag/ZpzHTrVQ+jC5DcQiD/SuvtWp6Xprh/bJ+4uG+qLiUv/V8oMIzxOYnkoGpqdu0tyzi7OHv3bF5L+i3LJ/q3/Cw5j1qmYlylzEYnLnt2OIlrgEHwFImOYr0IcbwTG39XFm7cut9miL4l5lm08IFS6NuLWmFi/rtaf8A/E1559HXErq4XC4e0vjv3X8bAlbaqBJMbmrtxbjln+kYbvAL4sO2Q6SpQ7E6E+lUPsLxC7btYPBF/q6YjPcNzQMy8kRjopMb0zaW9OL4hMRiMK6pcuWbQuqykqHU7gg7H2pdw3j/ABDFYbv8PYt6SWLEw0fdQTJ05mg8ObNvimLW0wyfVIzFpluep8xnpTb6McYBw20SVAQvmkjwxJ1/5zo7XSDB9sWvWbJtJ9tdu90VM5bbASWYjWImKapjr6Ys4W4FdzbNy2ySA2WZVp22NUfszj7lohUbuEx2IZlusPLbQESk7Fjzqy4a3atcWtZHlRZfM7uCS0MNW2J9qtrTODdocZi7VxrFi2ro7KS7HKMuyjWWb8qZ9k+KnG2FvMoR0cqRuA45igvor1wl6P8A5m9z9q5+iwzhb0RH1i5/CrdOoW/SqpFzh0n++/8A2q29p8TcsWbt4ILvdePKTEQfN8Kqv0sn7Th239d1/eq19tSPqWLJOndNzHUUy0aIOI9rb1rB4bFG0rd/lB1MKWOwE5jpXfGO0WLwr2WxFi2uGuvkGVibqk7TrEnT50i48R+xeG6/3lrmOop79K5+xwusf0q3+oq7XTvifHcZhr1n6xYtrh7zhBDE3EJ2zaxO21dYnj124L7Ya5hlSyxUC8xDXmTzQAdF5D1FR/Sr5MKJj+loN+oifzpb2MxGEQYjDYsWkxFq85m6IzIWJBB571dnQ/hPbA4s2LdjJbu3Vcv3kkIUMFVA8xPL0p9w25iGN1b6orI0KUnK6wDm12MmI9KQYrBYLiLC0g7llBfD3UhS4mGZRpKzHvRXYnG4gnE4XEuLrYZgq3hrnBAIUnmRNW6NLFkbrW+7brUrelca1bWizHtFwBrotklYJE5oB8PpQOIwrhiq4pBLSyvbUwCZian7Q421YVr99M4QrAAk5joP1qpJx9sVibQ7i2qF1Vpksyk7GDTKNLWMLczlfrduY1Xu0GnrpUT2WD+DGpbL6gZF2HQ9K3evglg1mycvLWYGlEYa0l3+5tsqwNoIHIamrdRhwkEIQWzQx8X4j1rKlwY8+keM6dNq1XOtxpVG9YEXrVOxd+6oHdieuhOlQfXb/wCDltlP860zpeAFjehMXwyxcI7y2lw8swmPnVZtY+4B4kYnmVGn61MMcSYyttMx+XvQlosYW3bQpbQKkeUaCoMHgLNsk27KoToSojNPXqaR4fFswmGX0bQ1L9ZP4jR0TjD8Kw9vMyWLak6NC6MD+LrWuHcNsWMxsWEtFtyoEn0npSc3zzY/nXQxDfiNMsXZrxDhVi8yvesI7qPMRr7HqPSt8R4bZvhReso4TygjRfQenpSn6y342+ddDEN+JvnVuLsdxLhtmDcGFVrqoUt5QAVkECOXPekfZDs6iYZbWKwsXUJJLEEOCZExo3xrG4teE+FiJMEHkNprocYuMG0YMBsZgmnpdrHxDAWb6hL1pXRfKCNF9untUN3guHYKDZQ5RC6RA+FIV4tckgo8j10PrXacXeDKP86gdYXhFm2GFu2EDSGCkgMPX19a74fw2zY1s2wmbcLsfcdfWkbcVeRJgGJ9J/kaiucWuzAWR1pWqe8Q4NYvPmu2VuPG7ax7dKmxHDbb2zbdA9sEeFjO360otYtiAS2saxW/rTfiPzq6Av8AYGGICmwuQGQpJhT1A5GiMZwizdRe9t58vlDE6R09fWlhxJ/EfnWC8RpmPzq3F2Z43hNm5kF20LgUeEMT4f8Af1qLH8Cw15lN7D27jIPCzCTpsCfvfGgvrJ/EfnXJvt+I/Ona7MsZw2zdy95aQ5QApAgqB91SNVHoKnw1hbK5LaKizMAbk8yeZ9aTC834j86jxGKKiZJ1GlG4tVZkJC/GtAtPwqqXuJMFBAYyTpO3rUI4tc5If/bU07Wjnj+BfEIbfdC4rFZBbKBHOd5pZg+yz2nJUKPGrDXUZdhJ/OtW+JXCG8LDKJGvm9BW14tcJUZW8XOdvercOqZX8LcYglcn7sgwesjea1cwFxsoAM8/UTNLMVxG4jQPEIkan/k1HheMXGbKZURMyf5VXIaXHh9shToV8RgE6xpWVDwFibepnxHesrnXSUt4vxxLT2rC2+8xF4nImwCjd3P4dKmTF3Bet2rlhSLk/a25ygr90g6z61W+N2WscUw2McH6uytbZgCe7JkDMBqAetN+1mNLYS+mFYveNsn7MHRREmeRjprSwdh0gwUIGhII09D0rGZNdU0BJEjYCZivNcev9V3M93+z/t4mM3LN1eY9a1gURbvCzEZ7D96fFr4W8/5b1LS3dnu0f1qGFhUsEMRdkeHK2WH6FtxVgAU/g68tR19q8r4PfNvAYFhAtDFP38qxAP3O8Xmo0ovHYO2uJwNsX++tNeuZmAZQFYTkE/c10qL0ohNPJroDI19B1rUIJnIB6xp79K89x2At2cbcwrP3GHbDAWGcMwUkgtkI2eaCv4dC3Ew5Nwph1yMcwlhAzgdYpGnqIRBuEE7TGvoJ3rRtLMQsnYcz7DnXmnAr9t7yWse7LYu4NUsuS0KZ8eUgGH31rrC2897FWLmJNlle2bFx1ZnNtIyi2R11kVaOnpLWlHJQBuenxrO6SJhY68o96QdtsUiJh+8Lgm+sBZCk/wDkI+5ziqS+KabqFz9X+vKboXMECmNuYtmoaXzhfFhexF/D90qmzBLAyGB2IppkUnTLHURFeY8ZOW/xD6sSLWe1OTN/Vys5eeWaadp1g43udLPdWz4ScobTUfve1S0vF61bVWY5AqzmOkLGpnpQuCv2btpLyZe7fykwJ1j/AIKovELK/WGXDgtbbh4bEAZiueDBM/f2+Vawqt9Uwd3Ctad7OHJvYe5IDhtCwmAbkdNq3Kzpd+MXxYsXL4tK4tjMRoJHp60vwnGO8w1q+mGUvfP2dmRmK82J2AHOs4zdU8HuMFNsNhhCNus/d6k1SuC3ruAs4PHB2u4e5bFm/bOptCTGUbgc6Q9RSyIGZEDcwI0PSsNpNPCmugmNT0FVDtSCmIwnEMPNxLn2TATBDghXjqJ/KhMVhe7xeMtXpFq3gz3MkxMyzL1aZ9akt97EWReSwcveuCwWBsOZ6elG4fDpm8qkjcQNPccq8w4SbgxOHe8IxDYAlS4Ms2uQ/wCPejeBtcA4QbRbv2uXO/8ANmK65u8n470X0dLb2k4wmFuWUNgP37ZVIKiG9fSuuHcVt3MVcwjWe7xFoSVOUhh+JSNPhSX6TWHf8PExF4memu9DfSNwa3Yw17EK9x8Rcu25us3ijPssRAistL2cOu+VY56DShuI4izYUPdyqGYKug8RbQAdaqPFeFrZxeAW2X+q4i6Gv5nJVnCnLJ5A9PSq3jiWIF2Th04kVtMxMBTGZQfwb60h68+EWQMqyfQflXK4dfwr6aCvMeI4m4bHE7rlhiLeItCxBaVXMAoQc1ImjOAXPrTYlcddezjUuW3TxFSFVRCoIggtM+9Hj0Xon1YbBR12FJ+znGbWMW6y2indXTbYNlMkbkRyqiWcbf8Aqlm/mf6+eIsjanNljVSv4In0qwfRWR3eO2/tr/p+lOugvGHUAaAAelbrLQrKxW4hssMsRIMyOR9DWW0VfIqoOigAflSbFXmF26rsy21slrWXTO8+LWD4hqAKiXjd3YqoGbIC0zMA+IxuamdHotqJAVQDqQANT1PU1htKfuJ/6ikL8fuRKom7CDJKlFLQwjnGhqLD8cdWIIzK9xspIP2YCoddPJJqi0szWliMiQdxlEH3HOue5Q6FEjl4Rp7dKQt2mcMV7pcwbKBqM4yznU9CaL4Xxo33yhAoEzMhpAmcv4Tt8KVTS4it5lVo2zAGPUTsa01lPwIepyjWq9/1OcpYosSIEmSNj7QedFDjf2QcpDG4LcGYUkSCT0jn60g4FlDAKIQNQCogHqByrGtgnMVUsNmKglfY8qQf9RuGM2lgb+LXQweVcWO05Cj7ImdZJkkSZ5ctNPWjsrG1tToyhh0YAj3151o2k1GRPF5hlEN79aQp2mi2792WyMZBbVgdiumoHPpRGF48XuC21oLLZSwaQCVDDlzmkaNO5UbIo9lGo6HqKX8Y4UL9h7CxbV41VRpB3imrLymqR2y4hdt4iEdlGQaA6bnWi3Qq38PwfdW1XKs5QGZVAzxpJ6102Et6DurcDYZBA9q8o/bmJ/71z/2rv9tYg/39z50TlZ8o9Wu2wfMoI6ESPlUZwyf9tPbKI94rzFeLYqP65/nUFjjGPuO4sm46Jucw1NM5Jfoyb6j0X9kt3xc3fsNCtgKAEcCMwPQ9PSjrlgN5lVo2zAGPadq8wscexLaG5dUjcHeiU4piP+8/zq+VX+vR2tgkMVBYbNGo9jyqXDWQGzBFDNuwUAn415hjONYhEZxdc5RMTQmAbit5RdS9cVGGYS4EjoKfOWHGW+nrV7Co2rIrH95Qa5uWFaAyqwHJhI+Rrzbh3HsU9sMbzzJB15jSiP2vidPtn+dc/NWvQmw6lcpRSv4SPCPYcq5fBIVCG2jINlKjKPUDlXnv7XxRP9bcnoDvWftfFCQ124PjV8kW+no13C2ywdralwAASokAbfKubmFts4uNbVrg2cqCw9mOorztuNYrT7a5865bjWKH9+/zo+WDyejnDW8+fIouH7+UZvn61zYwqJPdoqTvlET7xvVDTiuJIk3n+da/bGJH985o+eHb0a0NKylXZPEvctFnYsc0Sa1WpfKbdELcVyXDZInbKZGrMdtdh61rEccju7gBa09u47LoGAQgTrvB5c6KFq00lwhYbltwJkfCpCbRyzkJXyjTTqAOlaZD2uMo1truoQZYY/fzEAe2sDXahcX2gCBwbZzroVzLvpzHKjzbsKGWLYVvOvJp6jl8K1+zrB1FtDpE7wOlMSHiXFDadVa3nTuQ5CxmUs+QDXcVuzxa21o3QvhGn3QecrPp0o67YSFMAMohG/DzA15A60LbwloW+7OVgTLTHiY/e051RUtwXFMKgORCPL5oJIbymek6e9E3OOW4YG00JAYELEnll50W+Ds5CuS3kjKRp5ZmJ331qM4CwZlUIkHzbxtzpQdOPWJjITM5fAPERuvvRGI4hZtiSmmQOwCiVUzBI9wRFQ4TgFmTMOCZC66dNZ1jaRRt+zacgsEJAgGRMdPb3oBf+0Ln1YXxaTUmdAe7t82jdvhRuLZla2baW2DQDpDEETmB5Aab9a7t4ayAq+EKh0GbQT1119q0MHZzB9My7HNt8JpSDB8SZmyXQqN77zsKqXbon6zAGuQfqau74a0WDNkzTIJImZn9apnbX+1sf/Gv6ms5s5elRO+tTNIiRodqDxRVnVWYiTO2/pT7C2SgQ3FhdTqdPQGuNulhx+Qa0hNPuC4NLSv3JK5mzODrrAmPSkHHLOIsIbiBe5JnMNSs7D2ph2PLXcLmZ27zvihYayIB/jTq63Hfj3xZWZRrFqXuMxIM6AxyFcfV/Wq5xPjV21iry22m2rxlYSDG59JppY7SWzbZmUh0ElOTexpuGUccr5XZjasa8j6dfemoAyiPCBGgaIA6CqDiO0t1yAItJImN4kTr7V6h3lphnFpindyhjfw7xVcL9114srjLqbIO43iAN4rhrJqnYDtJiLehIdQTo45TtNXDB8UttY79zkXYzrB6etYyxyxctbMuCMis2cgE+Unn1iueL3BcgpBA0mKRYHtMLl9bVhT4p8TgcgTIB9BUPaPjV+yEPhOcnLpoyAeeBsJ0onHlt3+SfFMDNrJqIW+UUJwftGLxyG04aJ8Oo/2ptYvBmIghhyP8KxlvHqvP477cLaMVoWz0o3LXdtK47dZgsvZEfYn/ABGsqTswPsj/AIjWV7eL/CK+wtwQ0kaGRrlAb0k6mN6zDYVX1zjMNxCkn4jao8U7lssgASwzW8wXrBnc7RXN+7lLASuxBW1sOhM611jIi9hLZJm6sztC6fu11btBPCMQBGpUBR8/Sl+JBy52ZZLR/U6k7iRm6VziGkyBBKkNNmcx03ObakHPFrgNqQQASOhBHTWk17uy6wAgIyg+EietHYozhlgHwnUEZZI9NYFAXEA0BBUnRhyPMRHKqGjMV3ekwwCwoEaNO/vQaWRkYQC5PQQoHOt6AsM8gQRt9odumhqS9iJbbLpDCZ0PImKgJ4G03W5ZVgaAESf0oG2gkkwI3MLAM7e5ppwi1luuCc8AeLqOsUA0BoVw1oyZG7GToRHLrTvtObcEO0chuF3/AJ1tTrqBrpsu/KawAxOwJ6iNOunKibN2FJa2twzoxI8Q+XKnYRLbEjyATtC6CdDNIe3V0JiCSPuLHTnpVnfFqRPcqQCB5tvjFUj6TbkYoLz7sH23rGa+lZ4Zxs27rM1tbinQod1HVW61YuMXbGJsyt7Kw1UGN9oNef54c0Xh7TtqMsdTWbxxvDO4yz6HPx653RskkqdDNWDsRiWs2bpYEIjd4GO20aTvqIql3cO+cKSNToRtVr4RfJtPgrzgFZy9DOwB59aspJOjjd3dVy+A+d2aLhYkDkZ1OvWhrrHwjaB/wmsxthkcq+jKYI6VwQDpOvXlFdI56T8LwYu3UtkxmOh9QJA+MRXsdnG92oVg2ZUGymNBEA1453YUgg6jUH19KuXA+JXMWyWVuOt0gjKDodPNNc+SWvRw8mOG1a41iFF9wttUgn/UTrmI5GprV7+guOffjT4Cl2PtN3txbg+0DsGNaW7AKT4SZ9zW9dPPVw7CYHDur3H/AK5ZEkgZFKkSvUwTSHtTi+/xHg8KW1FtBoPLzj1OtT9l5KYlbZUXQAyZmABA1JkjcdKS8MwxxF8KSXdmluWbmTPSiTWVtatlkxkWjsyrnD3DbgOGhjzI0Aj/AJyrh8DiA+ZbbsymZOm3OelOeHcNfBXrtxSowhAe4p8y6QI6gU34bx+1irOK7pjNuyWgiNDIkelcLN3r7dLhJ1b3PoDb4xaIBLgaa+h5iaYWXVhKkFeory8X5Ua7cqO4RxhsNcBJJtMfGvSfvDoa53g/4PLT2rs8v2Z/xVqoeyOOt3rJa04dQxBI69Kyu2E/WC3sHir5VyCVh4BBYgxO4HWhvCs2w4yaZibhzcz8KJxObOSM0coC6Gep1oZZ18VyR1VNSfXnXZh2kLmZMswd7jEZW0zemtRKNgY8pYfatqOR30FS4lmkeYAgDKqryGpPpUyu2aQjmFg6LB9atpI4/oyw0y5kkzqfuyelB93lhG8MNrqNPSPWmTqBhx3jMupIkCZ5AgDah8JiGVUzKjliYLakjrt6UEE9osQVUatEaRMTAqV0zPAI11aI8BGh946UcOJka5bYQEidvFGgyx+dRnixmAlrWNZImf8ATrTtOuBMTcY6SFAJEaxz0oEoHY/dGYnTXKBvFOsHiZuMkW1j8O599BSW3dJOWR4iZIbYegy1QUTavIyi2MoJbUjmPxdJPSo7N3KRsYJEGIPwrMKoZ8qsJ1ygNv7+HSijw27vAk7gOAB6jw6mnY0HurqpGhJJK6QNdBVR+kaxOMLAjS2oK/yq83uHvKwdAdZYTHXaqD9JF6MdHLu11+dZy/hU63g5ZuQ5miGfKMoGnWhnx8EjepFkwTpV39hq0fF1ozj2PS5cXugc6AeMenL196ADDpXGYjYxPSnUUvWkOP7xmZ3MsdSTvVlxvALIwAvWwTchWLTvMSPaqzcSTznqav8A2fuocCqMZ8DKR86zyZWSX+t4Te1COokbxRXDOImxdt3knMjA/DmD6UOt0ZSCYYEgew61Gsb1thaO3mGBxguW/JiVt3EI6v4T7wYrnh/Z6yb97C4hpuWzmV0JggCSsUy4bwK9jMBYZWUNZd1tlvvJIOnSDtXF/wCjy9Ba3iA17cqZXN1h53rnllPW9N44ZXuRSlRQWMgzIA6Ceda4aWS6jIMzKwIA+96VZ7HYDHMY7pRpzf8A2obg99MMzs9vPdBKiDooGhHvvrWvOWdLDD9tW6Ne2Fu9dwouAZQrRcGaIHSfvaxQnYgRbxDaybJSBzOpj86Xcf4/cvkBoCKfCi6Aep/EfWmnZG2wt3HeVRzlkjfNpPt61j1jqtcllytx7Vq/hmtkKYg7EGQfSRzFZiToRVj4t2aFmxmNwFkkwIhgSIgTvVZv3BA610ss9uOGUynT1n6Ef7Fc/wA5qytfQkf6Dc/zmrKzfbpLTfiNpSQMkv4pJUkEDkI51EiI5UG2CQvNWEEdJG1S30JuyGjoSpIEHfzCoXQkLudCYCHrp4c2vOmBEFPhY2xDaMcrSBzBEVKmJa3JtoqqdvA5JHqANK0gcrKHTWBkObXcgZ9a5DKwOUsFUAAMhkg9PH1mmA1x1wmypbcnWMwI+A1pXctkWgQT4yR57h26cxTIoow4DA8/KCNesTt8aWPhiFHiGUa+Uzr8aJTY1ZYjUM+YqQ2ZnIB/5zrnISwGZtYHmub+/MV29hYlZ8RkaHQbHNrvRFq46IRIgAZPDMT8dadgVwtpusrHxAbeKNNOenypebjMxuEwVJkDPqDoIXmaZ8Nvm4zD7oXmsGeZ9aUm0QMxiCx05wN+elM9hxbBPhUkdDmeYAqdHYfeY6QCzOZnf2qdcxuKR5oIkryHx000qMCFYQSC0wVP86tpiISIUsToCSzmNdhVG+lAf04j/wAS/wAav1+yxUFtCpC+FTsdRGuvvVF+lEf07/6azRavpRrKeKmoSVNLrQlhptvTJ7ekUWgKRQJueKJ0pkwgVZuzqD6uCVB1O4FZy5PGbb48d3Sju45mRVt4La7vDLO+rfA05KgfdX5CkvFb+rqu2wA9uVc7yefTeWPgqTkETFRBdKJe2RIIj0rl7smYjSIr0uS18K7W31s2sNbRAE1WJlgASQffrT5e2Wew1y1b+1RZZWmFPpzNeb23KiVMHqDqKsPZIFrlwdVB199a48mM1t24s8p+s+zPgHanid64e5yXCvmBUBR+6W5GtcP4Cb7XHxKvaY3GlF031JnmD1p7gn7vMqouuoK6a+vWu72KlkX7xOvpWcct3p6/x+DHK7zuwdvsxhreq283QsSf1pg+EzA24kMCAPWOVG3xApNxfiHcFGjNEEgafGt5zeL1/kcOM47JJI87xveh378MLs6hpB6Ax0NLLh1P51cO2naGzie77tTmUHMzLDRyX1FVG6greF3N18TKSXUex/Ql/YX/AM5qyuvoSEYG5/nNWqzl7MNMXbDXIMCdNcv8daiF/wAWhysBAbw6R09KY95bB1CFgY1Pi8RgVo3rO5FvUlBr94alfemUFwcK5Kjy81y6wNx771jwADoQRIICijUxtjUwi5d55f7V21+xGb7MjYa/E6dPWmy43uCWZTcc3UnCjQ6EmIB+OnKoxgi6ibtsiPD0U+tMMTdy2lKRl08pkFTyB9aRXrQ7t1Yc5Ecj13+FEao0YAgEC7bytuOZit/Uj4Yu2/CPCDyPv/ChFADqQuU5dQefWNajKZdcmY6wp5TzOvKkHnC7GVmYujSPu8qVX+7LEqjAASQdefWi+A2SHMxOWIiNOo12oLD5YckTOgjTWdxrrFSSYfEuuYqYLc8u2o36UQOJ3Ns3LfKIzT+lD2FJzAzqdyIDaeXfeuUtDK3ptp+Y15UgauOuz5o1AkqNZ5j0qq9vOzt/EYlrlrKRkUakAyPSnodmKq2iiIkbdedOcTYOaR0H5Vjk3rox5l2o7NtbXDnDpnItZbuWPMNSx6mquxurqVYDrGntNe3jBadPiKXrwu4iFVVWJPKIE7nXnXLzz+8WphL9qD2m4OLVrClYLOkPl1Jc/wAfSj8Jh7tq0qm1cED8J3qzY/gjt3P2SXCjqZmMoGpb39KZ4nhbMWIuXFkz1FWUuU7mjj+t6qg4nF8ipB9RS3iNsoe92gZv9WwFek4vgpuW8lxi/izAgAMIG0xrSriPZPvUZQGBYAHxdDPzrGrL6P8AlPbz/jXBntYfD4hiScRJcEDwHcfMTSNgJr2PiPZkXrFuzczstuMpBg6AjWqnxH6NbqgG0xuS3kjxAczPOvRM567Y8apVtYqzdnsOVa3eBGRsykevL4URh/o8xhDNlVAPKjN4m9PT3q08I7IXEt21PhG7LOqzr85rPJetQ8et7pcb2sc6kwGH8UncU5fsqMwIa4IO0TU/7CYSQxPoRE/nXPjwuMfQ/H5uL/egTfOecsos5iTA/wB6qHaa8bjI3IgwBsY61bsVw3FuptjDsFMjeQdd/iKW8S7MYghFFliB0rX7Xdo/I5JyS6rzriGHIYGPOMw05daCyEnpXovEeyuLua9wwhSAPXlVa/6L4kP/AIVq6YZWx86zVehfQt/Yrn+c1ZRX0VcLvYbCOmItm25ulgD0POsqvtqemuKcTtWcQXN8LdAHgys2VdjnA2nka1xXimFV3drwi8isoRWYiN7hy7Zuv7tCY/hhTFX71i5ctvfXJd+w7xYGxRidDUJ4WLdzvLF28rta7q4bmGDBhrLAAgLvTLq7guMymqJOOwqOx77W7YOWFL6EQXOXYCiG43YtmzdTEW2PcZGAVirJEZ5HlPoaTYLszhUa1mOJa2lpkK90QWLGS2bNoPSiOL8Ntui2bJuWsOohbTYcnKebBwwYk9CSKcs7ld2s4ceOE1istuwowdsWT3qDxKREMDqTryHSuBhbbW8wurGzNlXc7BvX0rjDWxZwFpEd8qDKGYZGOvMawJqG5myiGnM2qyAJG0eHU0T01fYl8NZYp9qsroYCePXY9OmldXcGjnKLqh5MgBST+6R7UFeu5iYIQzoqkatPlnLoakW4SmhAurqzCAY6k5eW1OgZcMS2HZldWboIlQOWmsUubDAXAM6MkkggWxrzWOtEcC851nw76b8xsOdBlWViraMuuXTmfMNKvtC1xKf9hdCNSyb9d6kJSGJs2+gAZfFS+62mkAsdZI8P5a1ptxJHxOnyjnUh5vWzH2KkztmTwnrvXfE+Hs90OCIygQWYbEx5aAtr4lIACnX4zttsKJ4txg2sTbsx9m6Bi8TkJJAn00oMiL9k3GnOEOgGly5sPTr61lrhFwHXLl/zLkkdelaxfa1LYM2nzCRHKQY3/jUljtPbdC2RxGXTqXJA15ag/lTurSP9l3V1UW50kd5djQ8htWHhV7Uyu5/vbvP05VA3a+0DHdXSenuco/MjSpn7WWgI7q6didNpYrB+KmrdGnbcNvMylmSAoGly4NR6bb1icOvAboZgtN27GhnToPSgrHbS2zgZGCMDHMmOZ/CImiMP2oS4rXERu6trmuSPFlJyqVH+IGRVurTtOG3hIOSCZ0uXJmOR5D0rm3we8d8s8vt73609w7qyK4MhlBHsak0EmrdRJd4deYfdnQk97c3G0enpzqM8Muzm8IJMn7W6JjnA0HtTA4sgLLLLLmgKSQJiTrtNdWsRmgC5bkgkCNYG59KtrQNsBe30JEkfa3NyfzHpUVvht4Q3hzAzreukTO0bRRl7iAUMWu24WMxC6DNoATNTi8fx2x6EQR+dO6tABwq7zPqIv3dJrscNdlIuM2aQFy3XiBzPrRr4shC/eWyoAJIE6TE79a1ZxoZcwu2suvLaN51qQReHMDMn2N1yKlHCkyBS1zeTF1t9omZj0okXm/Harm3eZ82U2zlMGOsTFG1oTw/DLbWFLRP3mLH5msrMG5OZWiVjbnNZXO+251CvFXriSVuDLPlABK+89TUacQunXNAOwhfD6n3qLG3lBbMPMIn2Mz6xUCquchhnjmPXmdeVbZE/tC9+P28A1/Kjv2lAGYMTGsDQ0muQx1JaNCY09OdTBAwUa5gCCY0VeQOun+9Wh0Z8Qm7ZzIdjLToYG496TI/hgk66rq29Hh4wyldPEfn86XEg5QPMd+nwNUVT2CnmuMwHIAEhuU+4NShLGWe8uEExIB36ULeYAlBsY99DNTXQDcY8h5o32Gw606Rnw1bYbwsxOU7gjT+dJ7N3NmLFgsHUtqJOkfKmXCJ7xpIJKgmPyjpQRv5rmfwiN+kDqI1qTRUu1tQdwCxnUEiRHWiE4bdkyp1B3I3oa3lYFsx01OXlJjTTasfFMEkk5Q++bxT66U9oQMJd/ARrPmGnpvtXXGuNiw6o1kvmUS8aCZkHpEfnUOIvwcuYjLAGupk89KbXMXkbLptInmekRWaYSJ2kRUGWwcoBIB300I11nn6ipMP2kDuto4cqHPQEGRIOmh/hTFuKoBMITzHTlvFbbioAHhXUSBP+1OgSXu19tSQcMxyjN5RJ1jQc260ThO0i3botnD65WIZgCNBmifWfnTK1iAzLc7pZAIDzJAOp5UTisQETNlXQ7aDf1ipEPDO0SXFJbDQRbzmFHIgZRPqZoHDdrWKD7Bc+cB4UBShJ+Zjn1p+nF1IJyqo5a+b0OmlcrxdT/drHuP5VaJQ3bZMwy2Xy85iQOQHrNWS1iM1sPljMsweVBNxdPwJB5yP/AOanw3EQ+ZcoEA6gyPaI0qSC/aQ21ZwR4MpInVZmDHrQuHsYVGMSCVI3bUMNaIvglUIOmUKdfzjrS9roEiVMGdSQdOulIGthMMUdJlLhBfU6ldvaou4w5JLMWJEDU7bQTz00mo3I2LANO0nQf+tYl4eYsuVSJ125R5ahsTZw+HAZASAVIMk7EgkCepAri/h8K0zs28SNhH8KieIBBUggnU7QdY8NQgyJVl9fFpqeuWlJlwuGJEMSYjc6jePhFF4HEWbQKo4h2zan7xH5e1C2DbYEu2RgdcpnTl92pG7gj+tJ1Gum/L7tBN8A0vc/0/oayucG/juf6f0NbrnW5eiLibDOJgjmCV/jrUbuGzFYExABQ5uoBJ6fpTbFSFGULmk6sobTprQzXXhtbciIItgRO+k607Gi9sgUKsdSfBB6Egmp8JhcyhlEBjleFtkGNZOvPaKMU/aZctuIH3BvE/L0qKxi7gJUFAN9Ej+NOwkvKBhvLk8R8MAEa9FoHLpCzIXxEzqfSm13x2D3kMZO2m2x3petjxDbLAka6/GdKoqgVPKTMHeM0wDttW4PNWCMeQbMI2O1SWrZth2UgNOjQdPTfWi7WIuktNzYaeH9ddadiuuD2CrmdgnrqTrz0pdiMoY5AxXeGF2R8hr7U44bcdjDMDoZ0jWd99KUXU8CGF8Rg+bqf3qJZssZYZX3JXQjvY29unWuFBnxAgbKftfMY1Om1dphh3gmImIGYTP+ret/V4za+UEg6zvH4q0BrY64rFWy+EgaK+3oYg+9d8UMOCpOaBp0nYz1pfYQhk2gcoP86K40/wBqB1A/jR0mlxWSVuBc3LfX0NdW8cWkC3bJA6nSNxSjvyo11nr+ookPlJUfeXNM6iPhVFoceKMFT7NRmBO+kAxRMm7ZmNm1APIc9aTriYt54khuZ9Paj7jRhA2urA79fWNqaoGwlpWl3MWxPt8vzqe5hrQIm6wlQRoNRyNCWL2++076bxtHrWDxMVJbw85HIA9KkLbD2woJumDsco1qfBKmY5bhY5fKRGnX1pczAs410WRr0+FT8KEXmEkxb5xzE9KqozGEwkD7gO7gdPu13bwF2QRlIga94+vwiNKmxLsFQCMuUGCJ119aBuYYd2rCAZM7x8p0oSYcMux5jPTvH+U9K6bAXDExoNPG/wClQ27XhfaVEjffbXXWorNvzHmAOvP41bQxuG3gQQZ6gu0D+dc3OHXPQbnRz8B7UPdtA2yx8wOXnBHtO9RxoRy+P861qqixgbvMDaJzGev8KjGAugyQszMBjHy96FtjWORMc/51tl8U/vARr7daLVD/AAHnf/T+hrK5wXnf/T+hrK5W9tzHcf/Z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4341" name="Picture 3" descr="C:\Users\Mr. Donal\Desktop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241" y="4021413"/>
            <a:ext cx="3404316" cy="28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http://www.rtcc.org/files/2011/11/Kyoto-story-14_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69" y="4047121"/>
            <a:ext cx="6246832" cy="281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9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510" y="391007"/>
            <a:ext cx="7886700" cy="797659"/>
          </a:xfrm>
        </p:spPr>
        <p:txBody>
          <a:bodyPr/>
          <a:lstStyle/>
          <a:p>
            <a:r>
              <a:rPr lang="en-US" dirty="0" smtClean="0"/>
              <a:t>Who I 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942" y="1761094"/>
            <a:ext cx="11519451" cy="4515653"/>
          </a:xfrm>
        </p:spPr>
        <p:txBody>
          <a:bodyPr>
            <a:noAutofit/>
          </a:bodyPr>
          <a:lstStyle/>
          <a:p>
            <a:r>
              <a:rPr lang="en-US" sz="1800" dirty="0"/>
              <a:t>BSc in Forestry Science (2006)-</a:t>
            </a:r>
            <a:r>
              <a:rPr lang="en-US" sz="1800" b="1" dirty="0"/>
              <a:t>Royal University of Agriculture (RUA)</a:t>
            </a:r>
          </a:p>
          <a:p>
            <a:r>
              <a:rPr lang="en-US" sz="1800" dirty="0"/>
              <a:t>BA in English (2007)- Institute of Foreign Languages (IFL) of RUPP </a:t>
            </a:r>
          </a:p>
          <a:p>
            <a:r>
              <a:rPr lang="en-US" sz="1800" dirty="0"/>
              <a:t>MSc in Forest and Nature Conservation Policy (2010)- </a:t>
            </a:r>
            <a:r>
              <a:rPr lang="en-US" sz="1800" dirty="0" err="1"/>
              <a:t>Wageningen</a:t>
            </a:r>
            <a:r>
              <a:rPr lang="en-US" sz="1800" dirty="0"/>
              <a:t> University (the Netherlands)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and </a:t>
            </a:r>
            <a:r>
              <a:rPr lang="en-US" sz="1800" dirty="0"/>
              <a:t>MSc in Agriculture and Forestry- University of Eastern </a:t>
            </a:r>
            <a:r>
              <a:rPr lang="en-US" sz="1800" dirty="0" smtClean="0"/>
              <a:t>Finland (</a:t>
            </a:r>
            <a:r>
              <a:rPr lang="en-US" sz="1800" b="1" dirty="0" smtClean="0"/>
              <a:t>Erasmus Scholarship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dirty="0"/>
              <a:t>Pact Cambodia (2010-2011) – </a:t>
            </a:r>
            <a:r>
              <a:rPr lang="en-US" sz="1800" dirty="0" err="1"/>
              <a:t>Oddar</a:t>
            </a:r>
            <a:r>
              <a:rPr lang="en-US" sz="1800" dirty="0"/>
              <a:t> </a:t>
            </a:r>
            <a:r>
              <a:rPr lang="en-US" sz="1800" dirty="0" err="1"/>
              <a:t>Meanchey</a:t>
            </a:r>
            <a:r>
              <a:rPr lang="en-US" sz="1800" dirty="0"/>
              <a:t> Community  Forestry REDD+ Project</a:t>
            </a:r>
          </a:p>
          <a:p>
            <a:r>
              <a:rPr lang="en-US" sz="1800" dirty="0"/>
              <a:t>Fauna and Flora International (2011-2013)-</a:t>
            </a:r>
            <a:r>
              <a:rPr lang="en-US" sz="1800" dirty="0" err="1"/>
              <a:t>Siem</a:t>
            </a:r>
            <a:r>
              <a:rPr lang="en-US" sz="1800" dirty="0"/>
              <a:t> Reap Community Forestry REDD+ Project</a:t>
            </a:r>
          </a:p>
          <a:p>
            <a:r>
              <a:rPr lang="en-US" sz="1800" dirty="0"/>
              <a:t>Wildlife Conservation Society (2014-Pesent)-  </a:t>
            </a:r>
            <a:r>
              <a:rPr lang="en-US" sz="1800" b="1" u="sng" dirty="0" err="1"/>
              <a:t>Keo</a:t>
            </a:r>
            <a:r>
              <a:rPr lang="en-US" sz="1800" b="1" u="sng" dirty="0"/>
              <a:t> </a:t>
            </a:r>
            <a:r>
              <a:rPr lang="en-US" sz="1800" b="1" u="sng" dirty="0" err="1"/>
              <a:t>Seima</a:t>
            </a:r>
            <a:r>
              <a:rPr lang="en-US" sz="1800" b="1" u="sng" dirty="0"/>
              <a:t> REDD+ Project</a:t>
            </a:r>
          </a:p>
          <a:p>
            <a:pPr marL="0" indent="0">
              <a:buNone/>
            </a:pPr>
            <a:r>
              <a:rPr lang="en-US" sz="1800" b="1" dirty="0"/>
              <a:t>Others roles:</a:t>
            </a:r>
          </a:p>
          <a:p>
            <a:pPr marL="342891" indent="-342891">
              <a:buAutoNum type="arabicPeriod"/>
            </a:pPr>
            <a:r>
              <a:rPr lang="en-US" sz="1800" b="1" dirty="0"/>
              <a:t>Chair of REDD+ Consultation Group for Cambodia REDD+ </a:t>
            </a:r>
            <a:r>
              <a:rPr lang="en-US" sz="1800" b="1" dirty="0" err="1"/>
              <a:t>Programme</a:t>
            </a:r>
            <a:endParaRPr lang="en-US" sz="1800" b="1" dirty="0"/>
          </a:p>
          <a:p>
            <a:pPr marL="342891" indent="-342891">
              <a:buAutoNum type="arabicPeriod"/>
            </a:pPr>
            <a:r>
              <a:rPr lang="en-US" sz="1800" b="1" dirty="0"/>
              <a:t>Member of the Technical Team on REDD+ Benefit Sharing/Safeguards</a:t>
            </a:r>
          </a:p>
          <a:p>
            <a:pPr marL="342891" indent="-342891">
              <a:buAutoNum type="arabicPeriod"/>
            </a:pPr>
            <a:r>
              <a:rPr lang="en-US" sz="1800" b="1" dirty="0"/>
              <a:t>Committee Member of the Civil Society Organization (CSO) REDD+ Network in Cambodia</a:t>
            </a:r>
          </a:p>
          <a:p>
            <a:pPr marL="342891" indent="-342891">
              <a:buAutoNum type="arabicPeriod"/>
            </a:pPr>
            <a:r>
              <a:rPr lang="en-US" sz="1800" b="1" dirty="0"/>
              <a:t>National Focal Point for CSO for ASEAN Social Forestry Network (ASFN)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0591" y="4018921"/>
            <a:ext cx="2491409" cy="2839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108" y="-1"/>
            <a:ext cx="3951893" cy="24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0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xfrm>
            <a:off x="449945" y="1383168"/>
            <a:ext cx="11742057" cy="77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km-KH" sz="2800" b="1" dirty="0"/>
              <a:t>កម្ពុជា និងអនុសញ្ញាក្របខ័ណ្ឌអង្គការសហប្រជាជាតិស្តីពីការប្រែប្រួលអាកាសធាតុ</a:t>
            </a:r>
            <a:endParaRPr lang="en-US" sz="2800" b="1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 bwMode="auto">
          <a:xfrm>
            <a:off x="348344" y="1739901"/>
            <a:ext cx="11742057" cy="4929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514338" indent="-514338">
              <a:buNone/>
            </a:pPr>
            <a:endParaRPr lang="en-US" sz="2400" b="1" u="sng" dirty="0"/>
          </a:p>
          <a:p>
            <a:pPr marL="514338" indent="-514338">
              <a:buNone/>
            </a:pPr>
            <a:r>
              <a:rPr lang="km-KH" sz="2000" b="1" u="sng" dirty="0"/>
              <a:t>អនុសញ្ញាក្របខ័ណ្ឌអង្គការសហប្រជាជាតិស្តីពីការប្រែប្រួលអាកាសធាតុ</a:t>
            </a:r>
            <a:endParaRPr lang="en-US" sz="2000" u="sng" dirty="0"/>
          </a:p>
          <a:p>
            <a:pPr marL="514338" indent="-514338">
              <a:lnSpc>
                <a:spcPct val="150000"/>
              </a:lnSpc>
            </a:pPr>
            <a:r>
              <a:rPr lang="km-KH" sz="2000" dirty="0"/>
              <a:t>កាលបរិច្ឆេទ​នៃ</a:t>
            </a:r>
            <a:r>
              <a:rPr lang="en-US" sz="2000" dirty="0"/>
              <a:t>​</a:t>
            </a:r>
            <a:r>
              <a:rPr lang="km-KH" sz="2000" dirty="0"/>
              <a:t>ការ​ផ្តល់​សច្ចាប័ន</a:t>
            </a:r>
            <a:r>
              <a:rPr lang="en-US" sz="2000" dirty="0"/>
              <a:t>​</a:t>
            </a:r>
            <a:r>
              <a:rPr lang="km-KH" sz="2000" dirty="0"/>
              <a:t>: ១៨ ខែ</a:t>
            </a:r>
            <a:r>
              <a:rPr lang="en-US" sz="2000" dirty="0"/>
              <a:t>​</a:t>
            </a:r>
            <a:r>
              <a:rPr lang="km-KH" sz="2000" dirty="0"/>
              <a:t>ធ្នូ​ឆ្នាំ ១៩៩៥</a:t>
            </a:r>
            <a:endParaRPr lang="en-US" sz="2000" b="1" u="sng" dirty="0"/>
          </a:p>
          <a:p>
            <a:pPr marL="514338" indent="-514338">
              <a:lnSpc>
                <a:spcPct val="150000"/>
              </a:lnSpc>
              <a:buNone/>
            </a:pPr>
            <a:r>
              <a:rPr lang="km-KH" sz="2000" b="1" u="sng" dirty="0"/>
              <a:t>ពិធីសារក្យូតូ </a:t>
            </a:r>
            <a:endParaRPr lang="en-US" sz="2000" b="1" u="sng" dirty="0">
              <a:solidFill>
                <a:srgbClr val="0D0D0D"/>
              </a:solidFill>
            </a:endParaRPr>
          </a:p>
          <a:p>
            <a:pPr marL="514338" indent="-514338">
              <a:lnSpc>
                <a:spcPct val="150000"/>
              </a:lnSpc>
            </a:pPr>
            <a:r>
              <a:rPr lang="km-KH" sz="2000" dirty="0"/>
              <a:t>កាលបរិច្ឆេទ​នៃ</a:t>
            </a:r>
            <a:r>
              <a:rPr lang="en-US" sz="2000" dirty="0"/>
              <a:t>​</a:t>
            </a:r>
            <a:r>
              <a:rPr lang="km-KH" sz="2000" dirty="0"/>
              <a:t>ការ​ផ្តល់​សច្ចាប័ន</a:t>
            </a:r>
            <a:r>
              <a:rPr lang="en-US" sz="2000" dirty="0"/>
              <a:t>​</a:t>
            </a:r>
            <a:r>
              <a:rPr lang="km-KH" sz="2000" dirty="0"/>
              <a:t>: ២២ សីហា ២០០២ </a:t>
            </a:r>
            <a:endParaRPr lang="en-US" sz="2000" dirty="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5"/>
          <a:stretch>
            <a:fillRect/>
          </a:stretch>
        </p:blipFill>
        <p:spPr bwMode="auto">
          <a:xfrm>
            <a:off x="6750616" y="4093029"/>
            <a:ext cx="5144749" cy="267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https://unfccc.int/files/cooperation_and_support/capacity_building/image/jpeg/durbanforumslid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4826000"/>
            <a:ext cx="43195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0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xfrm>
            <a:off x="2592689" y="243951"/>
            <a:ext cx="933314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km-KH" sz="3600" b="1" dirty="0"/>
              <a:t>សន្និសីទរដ្ឋភាគីលើកទី១៣</a:t>
            </a:r>
            <a:r>
              <a:rPr lang="en-US" sz="3600" b="1" dirty="0"/>
              <a:t> (COP13)</a:t>
            </a:r>
            <a:r>
              <a:rPr lang="km-KH" sz="3600" b="1" dirty="0"/>
              <a:t> ឆ្នាំ ២០០៧ </a:t>
            </a:r>
            <a:endParaRPr lang="en-US" sz="3600" b="1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 bwMode="auto">
          <a:xfrm>
            <a:off x="271765" y="844776"/>
            <a:ext cx="11526592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50000"/>
              </a:lnSpc>
              <a:buFontTx/>
              <a:buNone/>
            </a:pPr>
            <a:endParaRPr lang="km-KH" sz="2400" dirty="0"/>
          </a:p>
          <a:p>
            <a:pPr>
              <a:lnSpc>
                <a:spcPct val="150000"/>
              </a:lnSpc>
            </a:pPr>
            <a:r>
              <a:rPr lang="km-KH" sz="2400" dirty="0"/>
              <a:t>ផែនទីបង្ហាញផ្លូវកោះបាលី </a:t>
            </a:r>
            <a:r>
              <a:rPr lang="en-US" sz="2400" dirty="0"/>
              <a:t>(Bali Road Map) </a:t>
            </a:r>
            <a:r>
              <a:rPr lang="km-KH" sz="2400" dirty="0"/>
              <a:t>ត្រូវបានអនុម័ត។ </a:t>
            </a:r>
            <a:endParaRPr lang="en-US" sz="2400" dirty="0"/>
          </a:p>
          <a:p>
            <a:pPr algn="just">
              <a:lnSpc>
                <a:spcPct val="150000"/>
              </a:lnSpc>
              <a:buFontTx/>
              <a:buNone/>
            </a:pPr>
            <a:r>
              <a:rPr lang="km-KH" sz="2400" dirty="0">
                <a:solidFill>
                  <a:srgbClr val="FF0000"/>
                </a:solidFill>
              </a:rPr>
              <a:t>	</a:t>
            </a:r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/>
              <a:t>educing 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/>
              <a:t>missions from </a:t>
            </a:r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dirty="0"/>
              <a:t>eforestation and Forest </a:t>
            </a:r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dirty="0"/>
              <a:t>egradation (</a:t>
            </a:r>
            <a:r>
              <a:rPr lang="en-US" sz="2400" dirty="0">
                <a:solidFill>
                  <a:srgbClr val="FF0000"/>
                </a:solidFill>
              </a:rPr>
              <a:t>REDD</a:t>
            </a:r>
            <a:r>
              <a:rPr lang="km-KH" sz="2400" dirty="0"/>
              <a:t>) =</a:t>
            </a:r>
            <a:r>
              <a:rPr lang="km-KH" sz="2400" dirty="0">
                <a:solidFill>
                  <a:srgbClr val="FF0000"/>
                </a:solidFill>
              </a:rPr>
              <a:t> </a:t>
            </a:r>
            <a:r>
              <a:rPr lang="km-KH" sz="2400" dirty="0"/>
              <a:t>ការកាត់បន្ថយការបំភាយឧស្មន័ផ្ទះកញ្ចក់​ដែលបណ្តាលមកពីការបាត់បង់ ​និងរេចរឹលព្រៃឈើ (</a:t>
            </a:r>
            <a:r>
              <a:rPr lang="km-KH" sz="2400" dirty="0">
                <a:solidFill>
                  <a:srgbClr val="FF0000"/>
                </a:solidFill>
              </a:rPr>
              <a:t>រេដ</a:t>
            </a:r>
            <a:r>
              <a:rPr lang="km-KH" sz="2400" dirty="0"/>
              <a:t>)</a:t>
            </a:r>
            <a:r>
              <a:rPr lang="en-US" sz="2400" dirty="0"/>
              <a:t> </a:t>
            </a:r>
          </a:p>
          <a:p>
            <a:pPr>
              <a:lnSpc>
                <a:spcPct val="150000"/>
              </a:lnSpc>
              <a:buFontTx/>
              <a:buNone/>
            </a:pPr>
            <a:endParaRPr lang="km-KH" sz="2400" dirty="0"/>
          </a:p>
          <a:p>
            <a:pPr>
              <a:lnSpc>
                <a:spcPct val="150000"/>
              </a:lnSpc>
              <a:buFontTx/>
              <a:buNone/>
            </a:pPr>
            <a:r>
              <a:rPr lang="km-KH" sz="2400" dirty="0"/>
              <a:t>	</a:t>
            </a:r>
            <a:endParaRPr lang="en-US" sz="2400" dirty="0"/>
          </a:p>
        </p:txBody>
      </p:sp>
      <p:pic>
        <p:nvPicPr>
          <p:cNvPr id="18436" name="Picture 2" descr="http://unfccc.int/files/inc/graphics/image/jpeg/cop13_banner_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36" y="4320259"/>
            <a:ext cx="6611453" cy="237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http://www.floodsite.net/ezine/image/S_cop13_logo_139_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65" y="4481848"/>
            <a:ext cx="1642304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http://www.undp.org/content/dam/undp/library/Environment%20and%20Energy/Climate%20Change/Bali_Road_Map_Key_Issues_Under_Negotiation.pdf.thumb.319.3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/>
          <a:stretch>
            <a:fillRect/>
          </a:stretch>
        </p:blipFill>
        <p:spPr bwMode="auto">
          <a:xfrm>
            <a:off x="10019641" y="4320260"/>
            <a:ext cx="2003027" cy="253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19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 bwMode="auto">
          <a:xfrm>
            <a:off x="1909059" y="237321"/>
            <a:ext cx="5338763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km-KH" dirty="0" smtClean="0"/>
              <a:t>រេដគឺជាអ្វី?</a:t>
            </a:r>
            <a:endParaRPr lang="en-US" dirty="0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 bwMode="auto">
          <a:xfrm>
            <a:off x="266163" y="1340186"/>
            <a:ext cx="11925837" cy="64072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50000"/>
              </a:lnSpc>
            </a:pPr>
            <a:r>
              <a:rPr lang="km-KH" sz="2400" dirty="0"/>
              <a:t>វិធីសាស្រ្តគោលនយោបាយនិងការលើកទឹកចិត្ដជាវិជ្ជមានលើបញ្ហាដែលទាក់ទងទៅនឹងការកាត់បន្ថយការបំភាយឧស្មន័ផ្ទះ</a:t>
            </a:r>
            <a:r>
              <a:rPr lang="km-KH" sz="2400" dirty="0" smtClean="0"/>
              <a:t>កញ្ចក់ចេញពីការបាត់បង់និង</a:t>
            </a:r>
            <a:r>
              <a:rPr lang="km-KH" sz="2400" dirty="0"/>
              <a:t>ការរិចរិលនៃព្រៃឈើនៅក្នុងប្រទេសកំពុងអភិវឌ្ឍន៍។ </a:t>
            </a:r>
          </a:p>
          <a:p>
            <a:pPr>
              <a:lnSpc>
                <a:spcPct val="150000"/>
              </a:lnSpc>
            </a:pPr>
            <a:r>
              <a:rPr lang="km-KH" sz="2400" dirty="0"/>
              <a:t>ការអនុម័តផែនទីបង្ហាញផ្លូវនៃកោះបាលីក៍ពិចារណានៃតួនាទីនៃ</a:t>
            </a:r>
            <a:r>
              <a:rPr lang="km-KH" sz="2400" u="sng" dirty="0">
                <a:solidFill>
                  <a:srgbClr val="FF0000"/>
                </a:solidFill>
              </a:rPr>
              <a:t>ការអភិរក្សព្រៃឈើ គ្រប់គ្រងព្រៃឈើ</a:t>
            </a:r>
            <a:r>
              <a:rPr lang="km-KH" sz="2400" u="sng" dirty="0" smtClean="0">
                <a:solidFill>
                  <a:srgbClr val="FF0000"/>
                </a:solidFill>
              </a:rPr>
              <a:t>ប្រកបដោយចីរភាព</a:t>
            </a:r>
            <a:r>
              <a:rPr lang="en-US" sz="2400" u="sng" dirty="0" smtClean="0">
                <a:solidFill>
                  <a:srgbClr val="FF0000"/>
                </a:solidFill>
              </a:rPr>
              <a:t> </a:t>
            </a:r>
            <a:r>
              <a:rPr lang="km-KH" sz="2400" u="sng" dirty="0" smtClean="0">
                <a:solidFill>
                  <a:srgbClr val="FF0000"/>
                </a:solidFill>
              </a:rPr>
              <a:t>និងការ</a:t>
            </a:r>
            <a:r>
              <a:rPr lang="km-KH" sz="2400" u="sng" dirty="0">
                <a:solidFill>
                  <a:srgbClr val="FF0000"/>
                </a:solidFill>
              </a:rPr>
              <a:t>បង្កើនស្តុកកាបូ</a:t>
            </a:r>
            <a:r>
              <a:rPr lang="km-KH" sz="2400" u="sng" dirty="0" smtClean="0">
                <a:solidFill>
                  <a:srgbClr val="FF0000"/>
                </a:solidFill>
              </a:rPr>
              <a:t>ន</a:t>
            </a:r>
            <a:r>
              <a:rPr lang="km-KH" sz="2400" u="sng" dirty="0">
                <a:solidFill>
                  <a:srgbClr val="FF0000"/>
                </a:solidFill>
              </a:rPr>
              <a:t>ព្រៃ</a:t>
            </a:r>
            <a:r>
              <a:rPr lang="km-KH" sz="2400" u="sng" dirty="0" smtClean="0">
                <a:solidFill>
                  <a:srgbClr val="FF0000"/>
                </a:solidFill>
              </a:rPr>
              <a:t>ឈើ</a:t>
            </a:r>
            <a:r>
              <a:rPr lang="km-KH" sz="2400" u="sng" dirty="0" smtClean="0"/>
              <a:t> </a:t>
            </a:r>
            <a:r>
              <a:rPr lang="km-KH" sz="2400" dirty="0"/>
              <a:t>(</a:t>
            </a:r>
            <a:r>
              <a:rPr lang="en-US" sz="2400" dirty="0">
                <a:solidFill>
                  <a:srgbClr val="FF0000"/>
                </a:solidFill>
              </a:rPr>
              <a:t>+</a:t>
            </a:r>
            <a:r>
              <a:rPr lang="km-KH" sz="2400" dirty="0"/>
              <a:t>)។</a:t>
            </a:r>
          </a:p>
          <a:p>
            <a:pPr>
              <a:lnSpc>
                <a:spcPct val="150000"/>
              </a:lnSpc>
              <a:buFontTx/>
              <a:buNone/>
            </a:pPr>
            <a:endParaRPr lang="km-KH" sz="2400" dirty="0"/>
          </a:p>
          <a:p>
            <a:endParaRPr lang="en-US" sz="2400" dirty="0"/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86" y="4594836"/>
            <a:ext cx="3614057" cy="226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86" y="4543807"/>
            <a:ext cx="3799114" cy="2314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583942"/>
            <a:ext cx="3777343" cy="22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xfrm>
            <a:off x="2756128" y="370340"/>
            <a:ext cx="745467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km-KH" dirty="0" smtClean="0"/>
              <a:t>ការណែនាំអំពីរេដបូក</a:t>
            </a:r>
            <a:r>
              <a:rPr lang="en-US" dirty="0" smtClean="0"/>
              <a:t>(Video)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 bwMode="auto">
          <a:xfrm>
            <a:off x="2100489" y="5591176"/>
            <a:ext cx="8229600" cy="1528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FontTx/>
              <a:buNone/>
            </a:pPr>
            <a:endParaRPr lang="en-US" dirty="0" smtClean="0">
              <a:hlinkClick r:id="rId2"/>
            </a:endParaRPr>
          </a:p>
          <a:p>
            <a:pPr>
              <a:buFontTx/>
              <a:buNone/>
            </a:pPr>
            <a:r>
              <a:rPr lang="en-US" dirty="0">
                <a:hlinkClick r:id="rId2"/>
              </a:rPr>
              <a:t>http://www.youtube.com/watch?v=WhFyowSg404</a:t>
            </a:r>
            <a:r>
              <a:rPr lang="en-US" dirty="0"/>
              <a:t> 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65" y="1513340"/>
            <a:ext cx="7515939" cy="449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87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87853"/>
            <a:ext cx="10515600" cy="1325563"/>
          </a:xfrm>
        </p:spPr>
        <p:txBody>
          <a:bodyPr/>
          <a:lstStyle/>
          <a:p>
            <a:r>
              <a:rPr lang="km-KH" b="1" dirty="0">
                <a:latin typeface="Khmer OS" panose="02000500000000020004" pitchFamily="2" charset="0"/>
              </a:rPr>
              <a:t>សន្និសីទរដ្ឋភាគីលើកទី</a:t>
            </a:r>
            <a:r>
              <a:rPr lang="km-KH" b="1" dirty="0" smtClean="0">
                <a:latin typeface="Khmer OS" panose="02000500000000020004" pitchFamily="2" charset="0"/>
              </a:rPr>
              <a:t>២១</a:t>
            </a:r>
            <a:r>
              <a:rPr lang="en-US" b="1" dirty="0" smtClean="0">
                <a:latin typeface="Khmer OS" panose="02000500000000020004" pitchFamily="2" charset="0"/>
              </a:rPr>
              <a:t> </a:t>
            </a:r>
            <a:r>
              <a:rPr lang="en-US" b="1" dirty="0">
                <a:latin typeface="Khmer OS" panose="02000500000000020004" pitchFamily="2" charset="0"/>
              </a:rPr>
              <a:t>(</a:t>
            </a:r>
            <a:r>
              <a:rPr lang="en-US" b="1" dirty="0" smtClean="0">
                <a:latin typeface="Khmer OS" panose="02000500000000020004" pitchFamily="2" charset="0"/>
              </a:rPr>
              <a:t>COP21)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0609" y="5521227"/>
            <a:ext cx="13118207" cy="16693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m-KH" sz="4400" dirty="0"/>
              <a:t>កិច្ចព្រមព្រៀងសាកលស្តីពីការប្រែប្រួលអាកាសធាតុ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4" y="1388526"/>
            <a:ext cx="6574664" cy="3825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848" y="1388526"/>
            <a:ext cx="5314683" cy="38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6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1302029" y="340179"/>
            <a:ext cx="10889971" cy="652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km-KH" altLang="en-US" sz="4000" b="1" dirty="0">
                <a:cs typeface="+mn-cs"/>
              </a:rPr>
              <a:t>គម្រោងឥណទានកាបូន រឺរេដបូកនៅក្នុងប្រទេសកម្ពុជា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 bwMode="auto">
          <a:xfrm>
            <a:off x="1524005" y="1545467"/>
            <a:ext cx="9072563" cy="5052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0000"/>
              </a:lnSpc>
            </a:pPr>
            <a:r>
              <a:rPr lang="km-KH" altLang="en-US" b="1" dirty="0" smtClean="0"/>
              <a:t>គម្រោងឥណ</a:t>
            </a:r>
            <a:r>
              <a:rPr lang="km-KH" altLang="en-US" b="1" dirty="0"/>
              <a:t>ទានកាបូនសហគមន៍ព្រៃឈើខេត្តឧត្តរមានជ័យ</a:t>
            </a:r>
          </a:p>
          <a:p>
            <a:pPr>
              <a:lnSpc>
                <a:spcPct val="100000"/>
              </a:lnSpc>
            </a:pPr>
            <a:r>
              <a:rPr lang="km-KH" altLang="en-US" b="1" dirty="0" smtClean="0"/>
              <a:t>គម្រោងឥណ</a:t>
            </a:r>
            <a:r>
              <a:rPr lang="km-KH" altLang="en-US" b="1" dirty="0"/>
              <a:t>ទានកាបូន រឺ រេដ</a:t>
            </a:r>
            <a:r>
              <a:rPr lang="km-KH" altLang="en-US" b="1" dirty="0" smtClean="0"/>
              <a:t>បូកដែនជម្រកសត្វព្រៃកែវសីមា</a:t>
            </a:r>
            <a:endParaRPr lang="km-KH" altLang="en-US" b="1" dirty="0"/>
          </a:p>
          <a:p>
            <a:pPr>
              <a:lnSpc>
                <a:spcPct val="100000"/>
              </a:lnSpc>
            </a:pPr>
            <a:r>
              <a:rPr lang="km-KH" altLang="en-US" dirty="0" smtClean="0"/>
              <a:t>គម្រោងឥណ</a:t>
            </a:r>
            <a:r>
              <a:rPr lang="km-KH" altLang="en-US" dirty="0"/>
              <a:t>ទានកាបូន ព្រៃ</a:t>
            </a:r>
            <a:r>
              <a:rPr lang="km-KH" altLang="en-US" dirty="0" smtClean="0"/>
              <a:t>ឡង់</a:t>
            </a:r>
          </a:p>
          <a:p>
            <a:pPr>
              <a:lnSpc>
                <a:spcPct val="100000"/>
              </a:lnSpc>
            </a:pPr>
            <a:r>
              <a:rPr lang="km-KH" altLang="en-US" dirty="0" smtClean="0"/>
              <a:t>គម្រោងឥណទានកាបូន ទំរីង</a:t>
            </a:r>
            <a:endParaRPr lang="km-KH" altLang="en-US" dirty="0"/>
          </a:p>
          <a:p>
            <a:pPr>
              <a:lnSpc>
                <a:spcPct val="100000"/>
              </a:lnSpc>
            </a:pPr>
            <a:r>
              <a:rPr lang="km-KH" altLang="en-US" dirty="0" smtClean="0"/>
              <a:t>គំ</a:t>
            </a:r>
            <a:r>
              <a:rPr lang="km-KH" altLang="en-US" dirty="0"/>
              <a:t>រោងឥណទានកាបូន តំបន់ភ្នំក្រវាញភាគខាងត្បូង</a:t>
            </a:r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10244" name="Picture 2" descr="http://img.timeinc.net/time/asia/magazine/2011/0620/360_cambodia_0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6" y="4941888"/>
            <a:ext cx="277177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http://www.wcscambodia.org/Portals/133/articlephotos/northern/eleanor_northern_pl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42" y="4941888"/>
            <a:ext cx="3816351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http://www.coderedd.org/wp-content/uploads/2012/05/WildAllCard_HERO-Photo-a-_Cardamoms-Forest-940x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4941888"/>
            <a:ext cx="37084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8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km-KH" b="1" dirty="0" smtClean="0">
                <a:latin typeface="Khmer OS Siemreap" panose="02000500000000020004" pitchFamily="2" charset="0"/>
                <a:cs typeface="Khmer OS Siemreap" panose="02000500000000020004" pitchFamily="2" charset="0"/>
              </a:rPr>
              <a:t>កម្មវិធីរេដបូកជាតិ</a:t>
            </a:r>
            <a:endParaRPr lang="en-US" b="1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5486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អ្វីទៅជាយន្តការរេដបូក?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សកម្មភាពដែលស្ថិតក្រោមការអនុវត្តរេដបូក</a:t>
            </a:r>
            <a:endParaRPr lang="en-US" sz="20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ហេតុអ្វីត្រូវការ </a:t>
            </a:r>
            <a:r>
              <a:rPr lang="en-US" sz="2000" dirty="0" smtClean="0">
                <a:latin typeface="Khmer OS" panose="02000500000000020004" pitchFamily="2" charset="0"/>
                <a:cs typeface="Khmer OS" panose="02000500000000020004" pitchFamily="2" charset="0"/>
              </a:rPr>
              <a:t>REDD</a:t>
            </a:r>
            <a:r>
              <a:rPr lang="en-US" sz="2000" dirty="0" smtClean="0">
                <a:latin typeface="Khmer OS Siemreap" panose="02000500000000020004" pitchFamily="2" charset="0"/>
                <a:cs typeface="Khmer OS Siemreap" panose="02000500000000020004" pitchFamily="2" charset="0"/>
              </a:rPr>
              <a:t>+?</a:t>
            </a:r>
            <a:endParaRPr lang="km-KH" sz="20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រេដបូកនៅក្នុងប្រទេសកម្ពុជា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យុទ្ធសាស្រ្តរេដបូកជាតិ៖ ២០១៧-២០២៦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កម្រិតបំភាយយោង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ប្រព័ន្ធព័ត៌មានធានាសុវត្ថិភាពរេដបូក</a:t>
            </a:r>
            <a:r>
              <a:rPr lang="km-KH" sz="20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​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ប្រព័ន្ធត្រួតពិនិត្យព្រៃឈើជាតិ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រចនាសម្ព័ន្ធកម្មវិធីរេដបូកកម្ពុជា</a:t>
            </a:r>
            <a:endParaRPr lang="en-US" sz="20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2000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20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84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 txBox="1">
            <a:spLocks/>
          </p:cNvSpPr>
          <p:nvPr/>
        </p:nvSpPr>
        <p:spPr>
          <a:xfrm>
            <a:off x="2245625" y="951513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km-KH" altLang="en-US" sz="2000" dirty="0">
                <a:solidFill>
                  <a:prstClr val="black"/>
                </a:solidFill>
                <a:latin typeface="Khmer OS Siemreap" pitchFamily="2" charset="0"/>
                <a:ea typeface="Khmer OS Siemreap" pitchFamily="2" charset="0"/>
                <a:cs typeface="Khmer OS Siemreap" pitchFamily="2" charset="0"/>
              </a:rPr>
              <a:t>ការកាត់បន្ថយការបំភាយឧស្ម័នដែលបណ្តាលមកពីការបាត់បង់ និងរេចរឹលព្រៃឈើ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Reducing Emissions from Deforestation and forest Degradation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7" name="Title 7"/>
          <p:cNvSpPr txBox="1">
            <a:spLocks/>
          </p:cNvSpPr>
          <p:nvPr/>
        </p:nvSpPr>
        <p:spPr>
          <a:xfrm>
            <a:off x="1524000" y="153809"/>
            <a:ext cx="9144000" cy="5635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m-KH" sz="2800" b="1" dirty="0">
                <a:solidFill>
                  <a:prstClr val="black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អ្វីទៅជាយន្តការរេដបូក? 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2684495" y="1930988"/>
            <a:ext cx="7700749" cy="838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 cap="none" spc="50" baseline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hmer OS Muol Light" pitchFamily="2" charset="0"/>
                <a:ea typeface="+mj-ea"/>
                <a:cs typeface="Khmer OS Muol Light" pitchFamily="2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educing</a:t>
            </a:r>
            <a:r>
              <a:rPr lang="en-US" sz="2000" dirty="0" smtClean="0">
                <a:effectLst/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sz="2000" dirty="0">
                <a:effectLst/>
                <a:latin typeface="Khmer OS Siemreap" panose="02000500000000020004" pitchFamily="2" charset="0"/>
                <a:cs typeface="Khmer OS Siemreap" panose="02000500000000020004" pitchFamily="2" charset="0"/>
              </a:rPr>
              <a:t>(</a:t>
            </a:r>
            <a:r>
              <a:rPr lang="km-KH" sz="2000" b="0" dirty="0">
                <a:effectLst/>
                <a:latin typeface="Khmer OS Siemreap" panose="02000500000000020004" pitchFamily="2" charset="0"/>
                <a:cs typeface="Khmer OS Siemreap" panose="02000500000000020004" pitchFamily="2" charset="0"/>
              </a:rPr>
              <a:t>ការកាត់បន្ថយ)</a:t>
            </a:r>
            <a:endParaRPr lang="en-US" sz="2000" b="0" dirty="0">
              <a:effectLst/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684494" y="3079090"/>
            <a:ext cx="7700749" cy="838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 cap="none" spc="50" baseline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hmer OS Muol Light" pitchFamily="2" charset="0"/>
                <a:ea typeface="+mj-ea"/>
                <a:cs typeface="Khmer OS Muol Light" pitchFamily="2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missions </a:t>
            </a:r>
            <a:r>
              <a:rPr lang="en-US" sz="2000" dirty="0" smtClean="0">
                <a:effectLst/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sz="2000" dirty="0">
                <a:effectLst/>
                <a:latin typeface="Khmer OS Siemreap" panose="02000500000000020004" pitchFamily="2" charset="0"/>
                <a:cs typeface="Khmer OS Siemreap" panose="02000500000000020004" pitchFamily="2" charset="0"/>
              </a:rPr>
              <a:t>(</a:t>
            </a:r>
            <a:r>
              <a:rPr lang="km-KH" sz="2000" b="0" dirty="0">
                <a:effectLst/>
                <a:latin typeface="Khmer OS Siemreap" panose="02000500000000020004" pitchFamily="2" charset="0"/>
                <a:cs typeface="Khmer OS Siemreap" panose="02000500000000020004" pitchFamily="2" charset="0"/>
              </a:rPr>
              <a:t>ការបំភាយឧស្ម័ន)</a:t>
            </a:r>
            <a:endParaRPr lang="en-US" sz="2000" b="0" dirty="0">
              <a:effectLst/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690127" y="4208038"/>
            <a:ext cx="4036938" cy="838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 cap="none" spc="50" baseline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hmer OS Muol Light" pitchFamily="2" charset="0"/>
                <a:ea typeface="+mj-ea"/>
                <a:cs typeface="Khmer OS Muol Light" pitchFamily="2" charset="0"/>
              </a:defRPr>
            </a:lvl1pPr>
          </a:lstStyle>
          <a:p>
            <a:pPr>
              <a:defRPr/>
            </a:pPr>
            <a:r>
              <a:rPr lang="en-US" sz="2000" dirty="0" err="1">
                <a:solidFill>
                  <a:prstClr val="black"/>
                </a:solidFill>
              </a:rPr>
              <a:t>eforestation</a:t>
            </a:r>
            <a:r>
              <a:rPr lang="en-US" sz="2000" dirty="0" smtClean="0">
                <a:effectLst/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sz="2000" dirty="0">
                <a:effectLst/>
                <a:latin typeface="Khmer OS Siemreap" panose="02000500000000020004" pitchFamily="2" charset="0"/>
                <a:cs typeface="Khmer OS Siemreap" panose="02000500000000020004" pitchFamily="2" charset="0"/>
              </a:rPr>
              <a:t>(</a:t>
            </a:r>
            <a:r>
              <a:rPr lang="km-KH" sz="2000" b="0" dirty="0">
                <a:effectLst/>
                <a:latin typeface="Khmer OS Siemreap" panose="02000500000000020004" pitchFamily="2" charset="0"/>
                <a:cs typeface="Khmer OS Siemreap" panose="02000500000000020004" pitchFamily="2" charset="0"/>
              </a:rPr>
              <a:t>ការបាត់បង់ព្រៃឈើ)</a:t>
            </a:r>
            <a:endParaRPr lang="en-US" sz="2000" b="0" dirty="0">
              <a:effectLst/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684250" y="5344189"/>
            <a:ext cx="8994228" cy="838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 cap="none" spc="50" baseline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hmer OS Muol Light" pitchFamily="2" charset="0"/>
                <a:ea typeface="+mj-ea"/>
                <a:cs typeface="Khmer OS Muol Light" pitchFamily="2" charset="0"/>
              </a:defRPr>
            </a:lvl1pPr>
          </a:lstStyle>
          <a:p>
            <a:pPr>
              <a:defRPr/>
            </a:pPr>
            <a:r>
              <a:rPr lang="en-US" sz="2000" dirty="0" err="1" smtClean="0">
                <a:solidFill>
                  <a:prstClr val="black"/>
                </a:solidFill>
              </a:rPr>
              <a:t>Egradation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km-KH" sz="2000" b="0" dirty="0" smtClean="0">
                <a:effectLst/>
                <a:latin typeface="Khmer OS Siemreap" panose="02000500000000020004" pitchFamily="2" charset="0"/>
                <a:cs typeface="Khmer OS Siemreap" panose="02000500000000020004" pitchFamily="2" charset="0"/>
              </a:rPr>
              <a:t>(</a:t>
            </a:r>
            <a:r>
              <a:rPr lang="ca-ES" sz="2000" b="0" dirty="0">
                <a:effectLst/>
                <a:latin typeface="Khmer OS Siemreap" panose="02000500000000020004" pitchFamily="2" charset="0"/>
                <a:cs typeface="Khmer OS Siemreap" panose="02000500000000020004" pitchFamily="2" charset="0"/>
              </a:rPr>
              <a:t>ការ</a:t>
            </a:r>
            <a:r>
              <a:rPr lang="km-KH" sz="2000" b="0" dirty="0">
                <a:effectLst/>
                <a:latin typeface="Khmer OS Siemreap" panose="02000500000000020004" pitchFamily="2" charset="0"/>
                <a:cs typeface="Khmer OS Siemreap" panose="02000500000000020004" pitchFamily="2" charset="0"/>
              </a:rPr>
              <a:t>រេចរឹលព្រៃឈើ)</a:t>
            </a:r>
            <a:endParaRPr lang="en-US" sz="2000" b="0" dirty="0">
              <a:effectLst/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20901" y="1929242"/>
            <a:ext cx="627095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4800" b="1" kern="0" spc="50" dirty="0">
                <a:ln w="11430"/>
                <a:solidFill>
                  <a:srgbClr val="C00000"/>
                </a:solidFill>
                <a:latin typeface="Khmer OS" pitchFamily="2" charset="0"/>
                <a:cs typeface="Khmer OS" pitchFamily="2" charset="0"/>
              </a:rPr>
              <a:t>R</a:t>
            </a:r>
            <a:endParaRPr lang="en-US" sz="4800" b="1" kern="0" spc="50" dirty="0">
              <a:ln w="11430"/>
              <a:solidFill>
                <a:srgbClr val="C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137731" y="3079091"/>
            <a:ext cx="593432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kern="0" spc="50" dirty="0">
                <a:ln w="11430"/>
                <a:solidFill>
                  <a:srgbClr val="C00000"/>
                </a:solidFill>
                <a:latin typeface="Khmer OS" pitchFamily="2" charset="0"/>
                <a:cs typeface="Khmer OS" pitchFamily="2" charset="0"/>
              </a:rPr>
              <a:t>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120901" y="4215242"/>
            <a:ext cx="627095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kern="0" spc="50" dirty="0">
                <a:ln w="11430"/>
                <a:solidFill>
                  <a:srgbClr val="C00000"/>
                </a:solidFill>
                <a:latin typeface="Khmer OS" pitchFamily="2" charset="0"/>
                <a:cs typeface="Khmer OS" pitchFamily="2" charset="0"/>
              </a:rPr>
              <a:t>D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120901" y="5358242"/>
            <a:ext cx="627095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48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hmer OS" pitchFamily="2" charset="0"/>
                <a:cs typeface="Khmer OS" pitchFamily="2" charset="0"/>
              </a:rPr>
              <a:t>D</a:t>
            </a:r>
            <a:endParaRPr lang="en-US" sz="4800" b="1" kern="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85112" y="1941922"/>
            <a:ext cx="4534949" cy="3970318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93700" indent="-393700">
              <a:defRPr/>
            </a:pPr>
            <a:r>
              <a:rPr lang="en-US" sz="5400" b="1" kern="0" dirty="0">
                <a:solidFill>
                  <a:sysClr val="windowText" lastClr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      +</a:t>
            </a:r>
            <a:endParaRPr lang="km-KH" sz="5400" b="1" kern="0" dirty="0">
              <a:solidFill>
                <a:sysClr val="windowText" lastClr="00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393700" indent="-393700">
              <a:spcAft>
                <a:spcPts val="180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+ </a:t>
            </a:r>
            <a:r>
              <a:rPr lang="km-KH" b="1" kern="0" dirty="0">
                <a:solidFill>
                  <a:sysClr val="windowText" lastClr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ការគ្រប់គ្រងព្រៃឈើប្រកបដោយនិរន្តភាព</a:t>
            </a:r>
          </a:p>
          <a:p>
            <a:pPr marL="393700" indent="-39370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+ </a:t>
            </a:r>
            <a:r>
              <a:rPr lang="km-KH" b="1" kern="0" dirty="0">
                <a:solidFill>
                  <a:sysClr val="windowText" lastClr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ការអភិរក្សព្រៃឈើ</a:t>
            </a:r>
          </a:p>
          <a:p>
            <a:pPr marL="393700" indent="-39370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+ </a:t>
            </a:r>
            <a:r>
              <a:rPr lang="km-KH" b="1" kern="0" dirty="0">
                <a:solidFill>
                  <a:sysClr val="windowText" lastClr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ការ</a:t>
            </a:r>
            <a:r>
              <a:rPr lang="ca-ES" b="1" kern="0" dirty="0">
                <a:solidFill>
                  <a:sysClr val="windowText" lastClr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ប</a:t>
            </a:r>
            <a:r>
              <a:rPr lang="km-KH" b="1" kern="0" dirty="0">
                <a:solidFill>
                  <a:sysClr val="windowText" lastClr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ង្កើន</a:t>
            </a:r>
            <a:r>
              <a:rPr lang="ca-ES" b="1" kern="0" dirty="0">
                <a:solidFill>
                  <a:sysClr val="windowText" lastClr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បរិមាណ</a:t>
            </a:r>
            <a:r>
              <a:rPr lang="km-KH" b="1" kern="0" dirty="0">
                <a:solidFill>
                  <a:sysClr val="windowText" lastClr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កាបូនស្តុក</a:t>
            </a:r>
            <a:endParaRPr lang="km-KH" sz="1100" b="1" kern="0" dirty="0">
              <a:solidFill>
                <a:sysClr val="windowText" lastClr="00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393700" indent="-393700">
              <a:lnSpc>
                <a:spcPct val="150000"/>
              </a:lnSpc>
              <a:spcAft>
                <a:spcPts val="1800"/>
              </a:spcAft>
              <a:defRPr/>
            </a:pPr>
            <a:endParaRPr lang="km-KH" sz="1100" b="1" kern="0" dirty="0">
              <a:solidFill>
                <a:sysClr val="windowText" lastClr="00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393700" indent="-393700">
              <a:lnSpc>
                <a:spcPct val="150000"/>
              </a:lnSpc>
              <a:spcAft>
                <a:spcPts val="1800"/>
              </a:spcAft>
              <a:defRPr/>
            </a:pPr>
            <a:endParaRPr lang="km-KH" sz="1100" b="1" kern="0" dirty="0">
              <a:solidFill>
                <a:sysClr val="windowText" lastClr="00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393700" indent="-393700">
              <a:lnSpc>
                <a:spcPct val="150000"/>
              </a:lnSpc>
              <a:spcAft>
                <a:spcPts val="1800"/>
              </a:spcAft>
              <a:defRPr/>
            </a:pPr>
            <a:endParaRPr lang="km-KH" sz="1200" b="1" kern="0" dirty="0">
              <a:solidFill>
                <a:sysClr val="windowText" lastClr="00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0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48736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/>
            <a:r>
              <a:rPr lang="km-KH" sz="2800" b="1" dirty="0">
                <a:solidFill>
                  <a:prstClr val="black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អ្វីទៅជាយន្តការរេដបូក? 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99863" y="1221636"/>
            <a:ext cx="83820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km-KH" altLang="en-US" sz="2800" dirty="0">
                <a:solidFill>
                  <a:prstClr val="black"/>
                </a:solidFill>
                <a:latin typeface="Khmer OS Siemreap" pitchFamily="2" charset="0"/>
                <a:ea typeface="Khmer OS Siemreap" pitchFamily="2" charset="0"/>
                <a:cs typeface="Khmer OS Siemreap" pitchFamily="2" charset="0"/>
              </a:rPr>
              <a:t>គឺជាយន្តការអន្តរជាតិមួយសម្រាប់ជួយបញ្ឈប់ការបាត់បង់ព្រៃឈើ និងការប្រែប្រួលអាកាសធាតុ។</a:t>
            </a:r>
          </a:p>
          <a:p>
            <a:pPr marL="0" indent="0">
              <a:lnSpc>
                <a:spcPct val="150000"/>
              </a:lnSpc>
              <a:buNone/>
            </a:pPr>
            <a:endParaRPr lang="km-KH" altLang="en-US" sz="2800" dirty="0">
              <a:solidFill>
                <a:prstClr val="black"/>
              </a:solidFill>
              <a:latin typeface="Khmer OS Siemreap" pitchFamily="2" charset="0"/>
              <a:ea typeface="Khmer OS Siemreap" pitchFamily="2" charset="0"/>
              <a:cs typeface="Khmer OS Siemreap" pitchFamily="2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km-KH" altLang="en-US" sz="2800" dirty="0">
                <a:solidFill>
                  <a:prstClr val="black"/>
                </a:solidFill>
                <a:latin typeface="Khmer OS Siemreap" pitchFamily="2" charset="0"/>
                <a:ea typeface="Khmer OS Siemreap" pitchFamily="2" charset="0"/>
                <a:cs typeface="Khmer OS Siemreap" pitchFamily="2" charset="0"/>
              </a:rPr>
              <a:t>គឺជាការផ្តល់នូវហិរញ្ញប្បទាន ដល់បណ្តាប្រទេសកំពុងអភិវឌ្ឍន៍ធ្វើការកាត់បន្ថយការបំភាយឧស្ម័នដែលបណ្តាល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m-KH" altLang="en-US" sz="2800" dirty="0">
                <a:solidFill>
                  <a:prstClr val="black"/>
                </a:solidFill>
                <a:latin typeface="Khmer OS Siemreap" pitchFamily="2" charset="0"/>
                <a:ea typeface="Khmer OS Siemreap" pitchFamily="2" charset="0"/>
                <a:cs typeface="Khmer OS Siemreap" pitchFamily="2" charset="0"/>
              </a:rPr>
              <a:t>    មកពីការបាត់បង់និងរេចរឹលព្រៃឈើ។</a:t>
            </a:r>
          </a:p>
          <a:p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2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artech.or.jp/kids/wp-content/themes/kidsISO14000/img/en_co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714" y="1419329"/>
            <a:ext cx="1774349" cy="177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Notched Right Arrow 12"/>
          <p:cNvSpPr/>
          <p:nvPr/>
        </p:nvSpPr>
        <p:spPr>
          <a:xfrm>
            <a:off x="4689673" y="3244545"/>
            <a:ext cx="2857500" cy="915331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04" name="Picture 8" descr="http://cdn.dogomedia.com/system/ckeditor_assets/pictures/525afb4ce7798905100005db/content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35" y="5464302"/>
            <a:ext cx="2273726" cy="96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Notched Right Arrow 17"/>
          <p:cNvSpPr/>
          <p:nvPr/>
        </p:nvSpPr>
        <p:spPr>
          <a:xfrm rot="10800000">
            <a:off x="4641139" y="4396823"/>
            <a:ext cx="2857500" cy="78485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06" name="Picture 10" descr="http://www.e-ir.info/wp-content/uploads/jjc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04" y="4886336"/>
            <a:ext cx="2696807" cy="179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60480" y="859803"/>
            <a:ext cx="2934268" cy="1552790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m-KH" dirty="0">
                <a:solidFill>
                  <a:prstClr val="black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​ប្រទេសកំពុងអភិវឌ្ឍ ដើម្បីរក្សាកាបូនដែលមានក្នុងព្រៃ</a:t>
            </a:r>
            <a:endParaRPr lang="en-US" dirty="0">
              <a:solidFill>
                <a:prstClr val="black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19371" y="859803"/>
            <a:ext cx="2713536" cy="1651577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m-KH" dirty="0">
                <a:solidFill>
                  <a:prstClr val="black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​ដើម្បីទូទាត់ការកាត់</a:t>
            </a:r>
            <a:r>
              <a:rPr lang="km-KH" b="1" u="sng" dirty="0">
                <a:solidFill>
                  <a:prstClr val="black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បន្ថយការបំភាយ</a:t>
            </a:r>
            <a:r>
              <a:rPr lang="en-US" b="1" u="sng" dirty="0">
                <a:solidFill>
                  <a:prstClr val="black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dirty="0">
                <a:solidFill>
                  <a:prstClr val="black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ឧស្ម័នរបស់ខ្លួន</a:t>
            </a:r>
            <a:r>
              <a:rPr lang="en-US" dirty="0">
                <a:solidFill>
                  <a:prstClr val="black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</a:p>
        </p:txBody>
      </p:sp>
      <p:pic>
        <p:nvPicPr>
          <p:cNvPr id="4108" name="Picture 12" descr="http://www.phnompenhpost.com/sites/default/files/styles/full-screen/public/field/image/6-Prey-Lang_forrest-Patrol.jpg?itok=gYsuXL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02" y="2915180"/>
            <a:ext cx="2950119" cy="196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agrion.org/upload/image/The-carbon-market-has-gro-0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01" y="2846940"/>
            <a:ext cx="2696807" cy="182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encrypted-tbn0.gstatic.com/images?q=tbn:ANd9GcRru1X3ntITOG54rNzrI-2WkzGTZ8lg0qeSkk3hHcIsE2hufeXJ4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254" y="5015195"/>
            <a:ext cx="2976241" cy="172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73382" y="197463"/>
            <a:ext cx="3679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m-KH" sz="2800" b="1" dirty="0">
                <a:solidFill>
                  <a:prstClr val="black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អ្វីទៅជាយន្តការរេដបូក? 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3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5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023" y="859129"/>
            <a:ext cx="10515600" cy="1325563"/>
          </a:xfrm>
        </p:spPr>
        <p:txBody>
          <a:bodyPr>
            <a:normAutofit/>
          </a:bodyPr>
          <a:lstStyle/>
          <a:p>
            <a:r>
              <a:rPr lang="km-KH" sz="3600" dirty="0"/>
              <a:t>អាកាសធាតុ </a:t>
            </a:r>
            <a:r>
              <a:rPr lang="en-US" sz="3600" dirty="0"/>
              <a:t>(Climate) </a:t>
            </a:r>
            <a:r>
              <a:rPr lang="km-KH" sz="3600" dirty="0"/>
              <a:t>និង ធាតុអាកាស</a:t>
            </a:r>
            <a:r>
              <a:rPr lang="en-US" sz="3600" dirty="0"/>
              <a:t> (Weather)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974" y="2077055"/>
            <a:ext cx="7173532" cy="4351339"/>
          </a:xfrm>
        </p:spPr>
        <p:txBody>
          <a:bodyPr>
            <a:normAutofit/>
          </a:bodyPr>
          <a:lstStyle/>
          <a:p>
            <a:r>
              <a:rPr lang="km-KH" sz="2400" b="1" dirty="0"/>
              <a:t>អាកាសធាតុ</a:t>
            </a:r>
            <a:r>
              <a:rPr lang="km-KH" sz="2400" dirty="0"/>
              <a:t>គឺសំដៅទៅលើការប្រែប្រួលនៃបរិយាកាសនៅក្នុងរយះពេលវែងក្នុងតំបន់ណាមួយ</a:t>
            </a:r>
          </a:p>
          <a:p>
            <a:r>
              <a:rPr lang="km-KH" sz="2400" b="1" dirty="0"/>
              <a:t>ធាតុអាកាស</a:t>
            </a:r>
            <a:r>
              <a:rPr lang="km-KH" sz="2400" dirty="0"/>
              <a:t>គឺសំដៅទៅលើលក្ខខណនៃបរិយាកាសនៅក្នុងរយះពេលខ្លី</a:t>
            </a:r>
            <a:endParaRPr lang="en-US" sz="2400" dirty="0"/>
          </a:p>
          <a:p>
            <a:r>
              <a:rPr lang="km-KH" sz="2400" dirty="0"/>
              <a:t>ភាពខុសគ្នានៃអាកាសធាតុ និងធាតុអាកាសគឺ</a:t>
            </a:r>
            <a:r>
              <a:rPr lang="km-KH" sz="2400" b="1" dirty="0"/>
              <a:t>ការវាស់វែងនៃពេលវេលា</a:t>
            </a:r>
            <a:endParaRPr lang="en-US" sz="2400" b="1" dirty="0"/>
          </a:p>
        </p:txBody>
      </p:sp>
      <p:pic>
        <p:nvPicPr>
          <p:cNvPr id="1026" name="Picture 2" descr="http://www.cambodiameteo.com/data/products/cambodia/D2_TV_WALLSCREEN_KHME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9"/>
          <a:stretch/>
        </p:blipFill>
        <p:spPr bwMode="auto">
          <a:xfrm>
            <a:off x="7495505" y="1841681"/>
            <a:ext cx="4732864" cy="501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asa.gov/sites/default/files/thumbnails/image/olr_monthlymean_m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53" y="4378818"/>
            <a:ext cx="4131971" cy="247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0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9143999" cy="114174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km-KH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សកម្មភាពទាំងប្រាំរបស់រេដបូក</a:t>
            </a:r>
            <a:endParaRPr lang="en-US" sz="2800" b="1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730827" y="1141741"/>
          <a:ext cx="8937172" cy="5559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394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1524000" y="46038"/>
            <a:ext cx="8686800" cy="639762"/>
          </a:xfrm>
          <a:solidFill>
            <a:schemeClr val="bg1">
              <a:alpha val="14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km-KH" altLang="en-US" sz="2800" dirty="0">
                <a:latin typeface="Khmer OS Siemreap" panose="02000500000000020004" pitchFamily="2" charset="0"/>
                <a:ea typeface="Khmer OS Muol Light" pitchFamily="2" charset="0"/>
                <a:cs typeface="Khmer OS Siemreap" panose="02000500000000020004" pitchFamily="2" charset="0"/>
              </a:rPr>
              <a:t>ហេតុអ្វីត្រូវការ </a:t>
            </a:r>
            <a:r>
              <a:rPr lang="en-US" altLang="en-US" sz="2800" dirty="0" smtClean="0">
                <a:latin typeface="Khmer OS" panose="02000500000000020004" pitchFamily="2" charset="0"/>
                <a:ea typeface="Khmer OS Muol Light" pitchFamily="2" charset="0"/>
                <a:cs typeface="Khmer OS" panose="02000500000000020004" pitchFamily="2" charset="0"/>
              </a:rPr>
              <a:t>REDD</a:t>
            </a:r>
            <a:r>
              <a:rPr lang="en-US" altLang="en-US" sz="2800" baseline="30000" dirty="0" smtClean="0">
                <a:latin typeface="Khmer OS Siemreap" panose="02000500000000020004" pitchFamily="2" charset="0"/>
                <a:ea typeface="Khmer OS Muol Light" pitchFamily="2" charset="0"/>
                <a:cs typeface="Khmer OS Siemreap" panose="02000500000000020004" pitchFamily="2" charset="0"/>
              </a:rPr>
              <a:t>+</a:t>
            </a:r>
            <a:r>
              <a:rPr lang="en-US" altLang="en-US" sz="2800" dirty="0" smtClean="0">
                <a:latin typeface="Khmer OS Siemreap" panose="02000500000000020004" pitchFamily="2" charset="0"/>
                <a:ea typeface="Khmer OS Muol Light" pitchFamily="2" charset="0"/>
                <a:cs typeface="Khmer OS Siemreap" panose="02000500000000020004" pitchFamily="2" charset="0"/>
              </a:rPr>
              <a:t>?</a:t>
            </a:r>
            <a:endParaRPr 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12575" y="609601"/>
            <a:ext cx="8766312" cy="569873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km-KH" altLang="en-US" sz="1800" dirty="0">
                <a:solidFill>
                  <a:prstClr val="black"/>
                </a:solidFill>
                <a:latin typeface="Khmer OS Siemreap" pitchFamily="2" charset="0"/>
                <a:ea typeface="Khmer OS Siemreap" pitchFamily="2" charset="0"/>
                <a:cs typeface="Khmer OS Siemreap" pitchFamily="2" charset="0"/>
              </a:rPr>
              <a:t>ការប្រែប្រួលអាកាសធាតុកាន់តែមានឥទ្ធិពលខ្លាំងមកលើផែនដី</a:t>
            </a:r>
            <a:r>
              <a:rPr lang="en-US" altLang="en-US" sz="1800" dirty="0">
                <a:solidFill>
                  <a:prstClr val="black"/>
                </a:solidFill>
                <a:latin typeface="Khmer OS Siemreap" pitchFamily="2" charset="0"/>
                <a:ea typeface="Khmer OS Siemreap" pitchFamily="2" charset="0"/>
                <a:cs typeface="Khmer OS Siemreap" pitchFamily="2" charset="0"/>
              </a:rPr>
              <a:t>  </a:t>
            </a:r>
            <a:endParaRPr lang="km-KH" altLang="en-US" sz="1800" dirty="0">
              <a:solidFill>
                <a:prstClr val="black"/>
              </a:solidFill>
              <a:latin typeface="Khmer OS Siemreap" pitchFamily="2" charset="0"/>
              <a:ea typeface="Khmer OS Siemreap" pitchFamily="2" charset="0"/>
              <a:cs typeface="Khmer OS Siemreap" pitchFamily="2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km-KH" altLang="en-US" sz="1800" dirty="0">
                <a:solidFill>
                  <a:prstClr val="black"/>
                </a:solidFill>
                <a:latin typeface="Khmer OS Siemreap" pitchFamily="2" charset="0"/>
                <a:ea typeface="Khmer OS Siemreap" pitchFamily="2" charset="0"/>
                <a:cs typeface="Khmer OS Siemreap" pitchFamily="2" charset="0"/>
              </a:rPr>
              <a:t>ព្រៃឈើមានសក្តានុពលដោះស្រាយពីការប្រែប្រួលអាកាសធាតុ គឺជាអាងស្តុកឧស្ម័ន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km-KH" altLang="en-US" sz="1800" dirty="0">
                <a:solidFill>
                  <a:prstClr val="black"/>
                </a:solidFill>
                <a:latin typeface="Khmer OS Siemreap" pitchFamily="2" charset="0"/>
                <a:ea typeface="Khmer OS Siemreap" pitchFamily="2" charset="0"/>
                <a:cs typeface="Khmer OS Siemreap" pitchFamily="2" charset="0"/>
              </a:rPr>
              <a:t>ព្រៃឈើជាភ្នាក់ងារបំភាយឧស្ម័នផងដែរគឺពី១៥ទៅ២០% នៃការបំភាយឧស្ម័នទៅបរិយាកាស គឺបណ្តាល មកពី​ការបាត់បង់ និងរេចរឹលព្រៃឈើ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km-KH" altLang="en-US" sz="1800" dirty="0">
                <a:solidFill>
                  <a:prstClr val="black"/>
                </a:solidFill>
                <a:latin typeface="Khmer OS Siemreap" pitchFamily="2" charset="0"/>
                <a:ea typeface="Khmer OS Siemreap" pitchFamily="2" charset="0"/>
                <a:cs typeface="Khmer OS Siemreap" pitchFamily="2" charset="0"/>
              </a:rPr>
              <a:t>ឧស្សាហកម្មគឺជាប្រភពចំណូលដ៏ធំ ហើយក៏ជាអ្នកប្រើប្រាស់នូវប្រេងឥន្ធនៈដែលបំភាយឧស្ម័នដ៏ធំដែរ ដែលប្រទេសអភិវឌ្ឍន៍កំពុងបានធ្វើ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km-KH" altLang="en-US" sz="1800" dirty="0">
                <a:solidFill>
                  <a:prstClr val="black"/>
                </a:solidFill>
                <a:latin typeface="Khmer OS Siemreap" pitchFamily="2" charset="0"/>
                <a:ea typeface="Khmer OS Siemreap" pitchFamily="2" charset="0"/>
                <a:cs typeface="Khmer OS Siemreap" pitchFamily="2" charset="0"/>
              </a:rPr>
              <a:t>ការកាត់បន្ថយការបំភាយឧស្ម័នក្នុងវិស័យឧស្សាហកម្មត្រូវការពេលវេលាយូរ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km-KH" altLang="en-US" sz="1800" dirty="0">
                <a:solidFill>
                  <a:prstClr val="black"/>
                </a:solidFill>
                <a:latin typeface="Khmer OS Siemreap" pitchFamily="2" charset="0"/>
                <a:ea typeface="Khmer OS Siemreap" pitchFamily="2" charset="0"/>
                <a:cs typeface="Khmer OS Siemreap" pitchFamily="2" charset="0"/>
              </a:rPr>
              <a:t>ប្រទេសកំពុងអភិវឌ្ឍន៍ ជាប្រទេសដែលកំពុងថែរក្សា ការពារ  អភិរក្សព្រៃឈើដែលជាការរួមចំណែកក្នុងការកាត់បន្ថយឧស្ម័ន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km-KH" altLang="en-US" sz="1800" dirty="0">
                <a:solidFill>
                  <a:prstClr val="black"/>
                </a:solidFill>
                <a:latin typeface="Khmer OS Siemreap" pitchFamily="2" charset="0"/>
                <a:ea typeface="Khmer OS Siemreap" pitchFamily="2" charset="0"/>
                <a:cs typeface="Khmer OS Siemreap" pitchFamily="2" charset="0"/>
              </a:rPr>
              <a:t>ដំណោះស្រាយឈ្នះឈ្នះ !! ប្រទេសអភិវឌ្ឍន៍ចង់រក្សាកំរិតនៃការអភិវឌ្ឍ តែគួរផ្ទេរនូវតម្លៃនៃការបំភាយនេះទៅប្រទេសកំពុងអភិវឌ្ឍន៍ដែលជាអ្នកអភិរក្សព្រៃឈើ។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km-KH" altLang="en-US" sz="1800" dirty="0">
              <a:solidFill>
                <a:prstClr val="black"/>
              </a:solidFill>
              <a:latin typeface="Khmer OS Siemreap" pitchFamily="2" charset="0"/>
              <a:ea typeface="Khmer OS Siemreap" pitchFamily="2" charset="0"/>
              <a:cs typeface="Khmer OS Siemreap" pitchFamily="2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en-US" sz="1800" dirty="0">
              <a:solidFill>
                <a:prstClr val="black"/>
              </a:solidFill>
              <a:latin typeface="Khmer OS Siemreap" pitchFamily="2" charset="0"/>
              <a:ea typeface="Khmer OS Siemreap" pitchFamily="2" charset="0"/>
              <a:cs typeface="Khmer OS Siemreap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93" r="64507"/>
          <a:stretch/>
        </p:blipFill>
        <p:spPr>
          <a:xfrm>
            <a:off x="10253870" y="0"/>
            <a:ext cx="182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7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01889" y="152400"/>
            <a:ext cx="8515350" cy="6627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រេដបូកនៅក្នុងប្រទេសកម្ពុជា</a:t>
            </a:r>
            <a:endParaRPr lang="en-US" sz="2400" b="1" i="1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5058" y="855925"/>
            <a:ext cx="1048348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កម្ពុជាមានគម្របព្រៃឈើច្រើនតែក៏មានអត្រាបាត់បង់ព្រៃឈ់ខ្ពស់ផងដែរ។ បុព្វហេតុនៃការបាត់បង់ព្រៃឈើ៖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លទ្ធភាពចូលទៅកាន់តំបន់ព្រៃឈើឆ្ងាយដាច់ស្រយាល មានភាពងាយស្រួលជាងមុន សកម្មភាពកាប់ឈើជាលក្ខណៈពាណិជ្ជកម្ម ការអភិវឌ្ឍហេដ្ឋារចនាសម្ព័ន្ធរូបវន្ត និងកង្វះខាតលទ្ធភាពក្នុងការគ្រប់គ្រងធនធានព្រៃឈើ នៅក្នុងតំបន់ទាំងនោះ </a:t>
            </a:r>
            <a:endParaRPr lang="en-US" sz="20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ភាពមិនច្បាស់លាស់នៃសិទ្ធិប្រើប្រាស់ដី ការកើនឡើងតម្លៃដីធ្លី និងការទន្រ្ទានចាប់យកដីព្រៃឈើខុសច្បាប់ </a:t>
            </a:r>
            <a:endParaRPr lang="en-US" sz="20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24405" r="22694" b="10516"/>
          <a:stretch/>
        </p:blipFill>
        <p:spPr bwMode="auto">
          <a:xfrm>
            <a:off x="7444409" y="3411215"/>
            <a:ext cx="4747591" cy="337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470" y="3796749"/>
            <a:ext cx="4581939" cy="3061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96748"/>
            <a:ext cx="4081670" cy="306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8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4887" y="449159"/>
            <a:ext cx="10657113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­ការកើនឡើងដីកសិកម្មនៅលើដីព្រៃឈើ ការផ្តល់សម្បទានដីសេដ្ឋកិច្ចសម្រាប់ការអភិវឌ្ឍក</a:t>
            </a:r>
            <a:r>
              <a:rPr lang="km-KH" sz="2000" dirty="0" smtClean="0">
                <a:latin typeface="Khmer OS Siemreap" panose="02000500000000020004" pitchFamily="2" charset="0"/>
                <a:cs typeface="Khmer OS Siemreap" panose="02000500000000020004" pitchFamily="2" charset="0"/>
              </a:rPr>
              <a:t>សិឧស្សាហ</a:t>
            </a: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កម្មខ្នាតធំ និងការបែងចែកដីធ្លីនៅក្រោមកម្មវិធីសម្បទានដីសង្គមកិច្ចពីឆ្នាំ១៩៩៦-២០១២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­ការកាប់ឈើខុសច្បាប់ និងការដកហូតផលឈើ និងអនុផលព្រៃឈើ ដោយមិនមាននិរន្តរភាព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­អភិបាលកិច្ចព្រៃឈើ ការជម្រុញការអនុវត្តច្បាប់ ការពិនិត្យតាមដានវិស័យព្រៃឈើ និងការប្រើប្រាស់ដី នៅមានភាពទន់ខ្សោយ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­កំណើនសេចក្តីត្រូវការវត្ថុធាតុដើមនៅថ្នាក់តំបន់ និងពិភពលោក ដូចជា ឈើហុប កៅស៊ូ និងស្ករស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­ការកើនឡើងចំនួនប្រជាជនយ៉ាងឆាប់រហ័ស តម្រូវការដីកសិកម្ម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­ភាពក្រីក្រនៅតាមជនបទ និងកង្វះខាតជម្រើសជីវភាព។</a:t>
            </a:r>
          </a:p>
        </p:txBody>
      </p:sp>
      <p:pic>
        <p:nvPicPr>
          <p:cNvPr id="5" name="Picture 2" descr="E:\Keng\Seima_SPF\Photo\Pic Select for Arbor day\Community patro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3771899"/>
            <a:ext cx="4114801" cy="3086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" y="4965780"/>
            <a:ext cx="3176675" cy="183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30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89" y="-58253"/>
            <a:ext cx="8515350" cy="13255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រេដបូកនៅក្នុងប្រទេសកម្ពុជា</a:t>
            </a:r>
            <a:endParaRPr lang="en-US" sz="2400" b="1" i="1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428" y="1267310"/>
            <a:ext cx="10384971" cy="5462208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en-US" sz="20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1995</a:t>
            </a:r>
            <a:r>
              <a:rPr lang="en-US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	</a:t>
            </a: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គាំទ្រដល់អនុសញ្ញា 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UNFCCC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2002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	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ឯកភាពលើពិធីសារ 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Kyoto Protocol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2009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	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ក្លាយជាសមាជិកកម្មវិធី 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UN-REDD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និងកម្មវិធីធនាគាពិភពលោក 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FCPF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2010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	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រៀបចំក្រុមការងាររេដបូកបណ្តោះអាសន្ន និងបានរៀបចំផែនទី</a:t>
            </a:r>
            <a:r>
              <a:rPr lang="km-KH" sz="2000" dirty="0" smtClean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បង្ហាញផ្លូវរេដបូក</a:t>
            </a:r>
            <a:endParaRPr lang="en-US" sz="2000" dirty="0" smtClean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2000" b="1" dirty="0" smtClean="0">
                <a:latin typeface="Khmer OS Battambang" panose="02000500000000020004" pitchFamily="2" charset="0"/>
                <a:cs typeface="Khmer OS Battambang" panose="02000500000000020004" pitchFamily="2" charset="0"/>
              </a:rPr>
              <a:t>2010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	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ចាប់ផ្តើមអនុវត្តផែនទីបង្ហាញផ្លូវក្រោមមូលនិធិ    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UN-REDD Programme 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2012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	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បង្កើតក្រុមការងាររេដបូកជាផ្លូវការ ដែលមាន ៧ក្រសួងពាក់ព័ន្ធចូលរួម</a:t>
            </a:r>
            <a:endParaRPr lang="en-US" sz="20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2014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	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អនុវត្តផែនទីបង្ហាញផ្លូវក្រោមមូលនិធិកម្មវិធីធនាគារពិភពលោក 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FCPF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2015-17</a:t>
            </a:r>
            <a:r>
              <a:rPr lang="en-US" sz="2000" dirty="0">
                <a:solidFill>
                  <a:srgbClr val="FF000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	</a:t>
            </a:r>
            <a:r>
              <a:rPr lang="km-KH" sz="2000" dirty="0">
                <a:solidFill>
                  <a:srgbClr val="FF000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រៀបចំយុទ្ធសាស្រ្តរេដបូកជាតិ, កម្រិតបំភាយយោង, ប្រព័ន្ធធានាសុវត្ថិភាព</a:t>
            </a:r>
            <a:endParaRPr lang="en-US" sz="2000" dirty="0">
              <a:solidFill>
                <a:srgbClr val="FF0000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FF000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                   </a:t>
            </a:r>
            <a:r>
              <a:rPr lang="km-KH" sz="2000" dirty="0">
                <a:solidFill>
                  <a:srgbClr val="FF000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រេដបូក និងប្រព័ន្ធត្រួតពិនិត្យព្រៃឈើជាតិ</a:t>
            </a:r>
            <a:endParaRPr lang="en-US" sz="2000" dirty="0">
              <a:solidFill>
                <a:srgbClr val="FF0000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1026" name="Picture 2" descr="Image result for unfc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515" y="719621"/>
            <a:ext cx="4317862" cy="126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0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18"/>
          <p:cNvSpPr/>
          <p:nvPr/>
        </p:nvSpPr>
        <p:spPr>
          <a:xfrm>
            <a:off x="2004464" y="250217"/>
            <a:ext cx="8384345" cy="64705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8" name="Diamond 237"/>
          <p:cNvSpPr/>
          <p:nvPr/>
        </p:nvSpPr>
        <p:spPr>
          <a:xfrm>
            <a:off x="2629758" y="873125"/>
            <a:ext cx="7448068" cy="5847602"/>
          </a:xfrm>
          <a:prstGeom prst="diamo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4" name="Rounded Rectangle 233"/>
          <p:cNvSpPr/>
          <p:nvPr/>
        </p:nvSpPr>
        <p:spPr>
          <a:xfrm>
            <a:off x="2138149" y="1223162"/>
            <a:ext cx="3411472" cy="1897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m-KH" sz="2400" b="1" dirty="0">
                <a:solidFill>
                  <a:prstClr val="white"/>
                </a:solidFill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យុទ្ធសាស្ដ្ររេដបូកជាតិ</a:t>
            </a:r>
            <a:r>
              <a:rPr lang="en-US" sz="2400" b="1" dirty="0">
                <a:solidFill>
                  <a:prstClr val="white"/>
                </a:solidFill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Khmer Mool" panose="02000506000000020004" pitchFamily="2" charset="0"/>
                <a:ea typeface="Calibri" panose="020F0502020204030204" pitchFamily="34" charset="0"/>
                <a:cs typeface="Khmer Mool" panose="02000506000000020004" pitchFamily="2" charset="0"/>
              </a:rPr>
              <a:t>(NRS)</a:t>
            </a:r>
            <a:endParaRPr lang="en-US" sz="2400" b="1" dirty="0">
              <a:solidFill>
                <a:prstClr val="white"/>
              </a:solidFill>
              <a:latin typeface="Khmer Mool" panose="02000506000000020004" pitchFamily="2" charset="0"/>
              <a:cs typeface="Khmer Mool" panose="02000506000000020004" pitchFamily="2" charset="0"/>
            </a:endParaRPr>
          </a:p>
        </p:txBody>
      </p:sp>
      <p:sp>
        <p:nvSpPr>
          <p:cNvPr id="236" name="Rounded Rectangle 235"/>
          <p:cNvSpPr/>
          <p:nvPr/>
        </p:nvSpPr>
        <p:spPr>
          <a:xfrm>
            <a:off x="2285766" y="4174495"/>
            <a:ext cx="3288741" cy="17918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m-KH" sz="2400" b="1" dirty="0">
                <a:solidFill>
                  <a:srgbClr val="FF0000"/>
                </a:solidFill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ប្រព័ន្ធព័ត៌មានធានាសុវត្ថិភាពរេដបូក</a:t>
            </a:r>
            <a:r>
              <a:rPr lang="en-US" sz="2400" b="1" dirty="0">
                <a:solidFill>
                  <a:srgbClr val="FF0000"/>
                </a:solidFill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Khmer OS Battambang" panose="02000500000000020004" pitchFamily="2" charset="0"/>
                <a:ea typeface="Calibri" panose="020F0502020204030204" pitchFamily="34" charset="0"/>
                <a:cs typeface="Khmer OS Battambang" panose="02000500000000020004" pitchFamily="2" charset="0"/>
              </a:rPr>
              <a:t>(SIS)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6522108" y="4202787"/>
            <a:ext cx="3555718" cy="17635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m-KH" sz="2400" b="1" dirty="0">
                <a:solidFill>
                  <a:srgbClr val="002060"/>
                </a:solidFill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កម្រិតបំភាយយោង</a:t>
            </a:r>
          </a:p>
          <a:p>
            <a:pPr algn="ctr">
              <a:lnSpc>
                <a:spcPct val="150000"/>
              </a:lnSpc>
            </a:pPr>
            <a:r>
              <a:rPr lang="km-KH" sz="2400" b="1" dirty="0">
                <a:solidFill>
                  <a:srgbClr val="002060"/>
                </a:solidFill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ព្រៃឈើ</a:t>
            </a:r>
            <a:r>
              <a:rPr lang="en-US" sz="2400" b="1" dirty="0">
                <a:solidFill>
                  <a:srgbClr val="002060"/>
                </a:solidFill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Khmer OS" panose="02000500000000020004" pitchFamily="2" charset="0"/>
                <a:ea typeface="Calibri" panose="020F0502020204030204" pitchFamily="34" charset="0"/>
                <a:cs typeface="Khmer OS" panose="02000500000000020004" pitchFamily="2" charset="0"/>
              </a:rPr>
              <a:t>(FREL/REL)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6781418" y="1253350"/>
            <a:ext cx="3475815" cy="19396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m-KH" sz="2400" b="1" dirty="0">
                <a:solidFill>
                  <a:srgbClr val="0070C0"/>
                </a:solidFill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ប្រព័ន្ធត្រួតពិនិត្យព្រៃឈើជាតិ</a:t>
            </a:r>
            <a:r>
              <a:rPr lang="en-US" sz="2400" b="1" dirty="0">
                <a:solidFill>
                  <a:srgbClr val="0070C0"/>
                </a:solidFill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Khmer Mool1" panose="02000506000000020004" pitchFamily="2" charset="0"/>
                <a:ea typeface="Calibri" panose="020F0502020204030204" pitchFamily="34" charset="0"/>
                <a:cs typeface="Khmer Mool1" panose="02000506000000020004" pitchFamily="2" charset="0"/>
              </a:rPr>
              <a:t>(NFMS)</a:t>
            </a:r>
          </a:p>
        </p:txBody>
      </p:sp>
      <p:sp>
        <p:nvSpPr>
          <p:cNvPr id="13" name="Double flèche horizontale 11"/>
          <p:cNvSpPr/>
          <p:nvPr/>
        </p:nvSpPr>
        <p:spPr>
          <a:xfrm rot="16200000">
            <a:off x="3399732" y="3361064"/>
            <a:ext cx="1054809" cy="570953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>
              <a:lnSpc>
                <a:spcPts val="1200"/>
              </a:lnSpc>
            </a:pP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14" name="Double flèche horizontale 12"/>
          <p:cNvSpPr/>
          <p:nvPr/>
        </p:nvSpPr>
        <p:spPr>
          <a:xfrm rot="16200000">
            <a:off x="7754790" y="3499516"/>
            <a:ext cx="981466" cy="423081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>
              <a:lnSpc>
                <a:spcPts val="1200"/>
              </a:lnSpc>
            </a:pP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239" name="Double flèche horizontale 12"/>
          <p:cNvSpPr/>
          <p:nvPr/>
        </p:nvSpPr>
        <p:spPr>
          <a:xfrm>
            <a:off x="5549622" y="1782443"/>
            <a:ext cx="1231795" cy="484171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>
              <a:lnSpc>
                <a:spcPts val="1200"/>
              </a:lnSpc>
            </a:pP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240" name="Double flèche horizontale 12"/>
          <p:cNvSpPr/>
          <p:nvPr/>
        </p:nvSpPr>
        <p:spPr>
          <a:xfrm rot="18910373">
            <a:off x="5284862" y="3462778"/>
            <a:ext cx="1706654" cy="423081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>
              <a:lnSpc>
                <a:spcPts val="1200"/>
              </a:lnSpc>
            </a:pP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241" name="Double flèche horizontale 12"/>
          <p:cNvSpPr/>
          <p:nvPr/>
        </p:nvSpPr>
        <p:spPr>
          <a:xfrm rot="2341292">
            <a:off x="5254766" y="3410610"/>
            <a:ext cx="1726015" cy="423081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>
              <a:lnSpc>
                <a:spcPts val="1200"/>
              </a:lnSpc>
            </a:pP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242" name="Rounded Rectangle 241"/>
          <p:cNvSpPr/>
          <p:nvPr/>
        </p:nvSpPr>
        <p:spPr>
          <a:xfrm>
            <a:off x="2936182" y="342393"/>
            <a:ext cx="6841567" cy="50291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m-KH" sz="2000" b="1" dirty="0">
                <a:solidFill>
                  <a:prstClr val="white"/>
                </a:solidFill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យន្តការសម្របសម្រួលថ្នាក់ជាតិ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0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89" y="-58253"/>
            <a:ext cx="8515350" cy="13255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យុទ្ធសាស្រ្តរេដបូកជាតិ៖ ២០១៧-២០២៦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6544" y="940738"/>
            <a:ext cx="10700656" cy="540394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km-KH" sz="20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ចក្ខុវិស័យ៖</a:t>
            </a: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យុទ្ធសាស្រ្តរេដបូកជាតិ រួមចំណែកក្នុងការកាត់បន្ថយការប្រែប្រួលអាកាសធាតុ នៅថ្នាក់ជាតិ និងពិភពលោក តាមរយៈការធ្វើឱ្យប្រសើរឡើងការងារគ្រប់គ្រងធនធានធម្មជាតិ និងដីព្រៃឈើ ការអភិរក្សជីវៈចម្រុះ និងការអភិវឌ្ឍប្រកបដោយចីរភាព។</a:t>
            </a:r>
          </a:p>
          <a:p>
            <a:pPr>
              <a:lnSpc>
                <a:spcPct val="150000"/>
              </a:lnSpc>
            </a:pPr>
            <a:r>
              <a:rPr lang="km-KH" sz="20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បេសកម្ម ៖</a:t>
            </a: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កែលម្អមុខងារ និងសមត្ថភាពស្ថាប័ន នៅថ្នាក់ជាតិ និងថ្នាក់ក្រោមជាតិ ព្រមទាំងពង្រឹងប្រសិទ្ធភាពការអនុវត្តគោលនយោបាយ ច្បាប់ និងបទបញ្ញត្តិនានា ដែលមានជាធរមាន ដើម្បីធ្វើឱ្យប្រសើរឡើងលើការងារគ្រប់គ្រងធនធានធម្មជាតិ និងដីព្រៃឈើ និងការអភិរក្សជីវៈចម្រុះប្រកបដោយនិរន្តរភាព។</a:t>
            </a:r>
          </a:p>
          <a:p>
            <a:pPr>
              <a:lnSpc>
                <a:spcPct val="150000"/>
              </a:lnSpc>
            </a:pPr>
            <a:r>
              <a:rPr lang="km-KH" sz="20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គោលបំណង </a:t>
            </a: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៖ កាត់បន្ថយការបាត់បង់ និងរេចរឹលព្រៃឈើ ព្រមទាំងលើកកម្ពស់ការគ្រប់គ្រង និងការអភិរក្សធនធាន​ធម្មជាតិប្រកបដោយនិរន្តរភាព និងចូលរួមចំណែកកាត់បន្ថយភាពក្រីក្រ។</a:t>
            </a:r>
            <a:endParaRPr lang="en-US" sz="20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908" y="5050462"/>
            <a:ext cx="3362493" cy="1807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29" y="5050462"/>
            <a:ext cx="3287571" cy="1800973"/>
          </a:xfrm>
          <a:prstGeom prst="rect">
            <a:avLst/>
          </a:prstGeom>
        </p:spPr>
      </p:pic>
      <p:pic>
        <p:nvPicPr>
          <p:cNvPr id="6" name="Picture 11" descr="Giant ib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0462"/>
            <a:ext cx="3455484" cy="180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SC_01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224" y="5050462"/>
            <a:ext cx="2921060" cy="180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89" y="-58253"/>
            <a:ext cx="8515350" cy="13255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យុទ្ធសាស្រ្តរេដបូកជាតិ៖ ២០១៧-២០២៦ (ត)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429" y="1219200"/>
            <a:ext cx="5577113" cy="540394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km-KH" sz="20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ទិសដៅជាយុទ្ធសាស្រ្ត និងយុទ្ធសាស្រ្ត</a:t>
            </a:r>
          </a:p>
          <a:p>
            <a:pPr lvl="1">
              <a:lnSpc>
                <a:spcPct val="150000"/>
              </a:lnSpc>
            </a:pPr>
            <a:r>
              <a:rPr lang="km-KH" sz="20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ទិសដៅជាយុទ្ធសាស្រ្តទី១ ៖</a:t>
            </a: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កែលម្អប្រសិទ្ធភាពនៃការគ្រប់គ្រង ការពិនិត្យតាមដាន ធនធានព្រៃឈើ និងការប្រើប្រាស់ដីព្រៃឈើ</a:t>
            </a:r>
          </a:p>
          <a:p>
            <a:pPr lvl="1">
              <a:lnSpc>
                <a:spcPct val="150000"/>
              </a:lnSpc>
            </a:pPr>
            <a:r>
              <a:rPr lang="km-KH" sz="20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ទិសដៅជាយុទ្ធសាស្រ្តទី២ ៖</a:t>
            </a: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	ពង្រឹងការអនុវត្តសកម្មភាពគ្រប់គ្រងព្រៃឈើប្រកបដោយនិរន្តរភាព</a:t>
            </a:r>
          </a:p>
          <a:p>
            <a:pPr lvl="1">
              <a:lnSpc>
                <a:spcPct val="150000"/>
              </a:lnSpc>
            </a:pPr>
            <a:r>
              <a:rPr lang="km-KH" sz="20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ទិសដៅជាយុទ្ធសាស្រ្តទី៣ ៖</a:t>
            </a: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បញ្ជ្រាបវីធីសាស្រ្តកាត់បន្ថយការបាត់បង់ព្រៃឈើ កសាងសមត្ថភាព និងលើកកម្ពស់ការចូលរួមពីអ្នកពាក់ព័ន្ធ</a:t>
            </a:r>
          </a:p>
          <a:p>
            <a:pPr>
              <a:lnSpc>
                <a:spcPct val="150000"/>
              </a:lnSpc>
            </a:pPr>
            <a:endParaRPr lang="km-KH" sz="20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6" t="17411" r="34606" b="7192"/>
          <a:stretch/>
        </p:blipFill>
        <p:spPr bwMode="auto">
          <a:xfrm>
            <a:off x="7279002" y="1163458"/>
            <a:ext cx="3817258" cy="551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9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9"/>
          <a:stretch/>
        </p:blipFill>
        <p:spPr>
          <a:xfrm>
            <a:off x="10217239" y="0"/>
            <a:ext cx="1932214" cy="68623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8713" y="861802"/>
            <a:ext cx="9503229" cy="367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km-KH" sz="1050" dirty="0">
              <a:solidFill>
                <a:srgbClr val="00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</a:pPr>
            <a:endParaRPr lang="km-KH" sz="1050" dirty="0">
              <a:solidFill>
                <a:srgbClr val="00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km-KH" sz="2000" b="1" i="1" u="sng" dirty="0">
                <a:solidFill>
                  <a:srgbClr val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ជាគោល ដើម្បីវាស់វែង ស្តីពី ការអនុវត្តសកម្មភាពរេដបូក របស់ប្រទេសកំពុងអភិវឌ្ឍន៍ ( ចំនួនឧស្ម័ន្នដែលនឹងកាត់បន្ថយ រឺស្រូបយក) នឹងត្រូវធ្វើការវាយតម្លៃ តាមរយះប្រព័ន្ធវាស់វែង  រាយការណ៍  និង ធ្វើការផ្ទៀងផ្ទាត់ </a:t>
            </a:r>
            <a:r>
              <a:rPr lang="en-US" sz="2000" b="1" i="1" u="sng" dirty="0">
                <a:solidFill>
                  <a:srgbClr val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(</a:t>
            </a:r>
            <a:r>
              <a:rPr lang="en-US" sz="2000" b="1" i="1" u="sng" dirty="0">
                <a:solidFill>
                  <a:srgbClr val="00000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MRV)</a:t>
            </a:r>
            <a:r>
              <a:rPr lang="km-KH" sz="2000" b="1" i="1" u="sng" dirty="0">
                <a:solidFill>
                  <a:srgbClr val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  </a:t>
            </a:r>
          </a:p>
          <a:p>
            <a:pPr>
              <a:lnSpc>
                <a:spcPct val="150000"/>
              </a:lnSpc>
            </a:pPr>
            <a:endParaRPr lang="km-KH" sz="1000" dirty="0">
              <a:solidFill>
                <a:srgbClr val="00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</a:pPr>
            <a:endParaRPr lang="en-US" sz="1000" dirty="0">
              <a:solidFill>
                <a:srgbClr val="00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km-KH" sz="2000" dirty="0">
                <a:solidFill>
                  <a:srgbClr val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ប្រទេសដែលអនុវត្តរេដបូកត្រូវរៀបចំ កម្រិតបំភាយយោង  និងត្រូវបានវាយតម្លៃដោយអង្គការសហប្រជានមុនឈានដល់ការទូទាត់ហឹរញ្ញប្បទានផ្អែកលើលទ្ធផល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00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1889" y="-58253"/>
            <a:ext cx="8515350" cy="13255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កម្រិតបំភាយយោង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888"/>
            <a:ext cx="3018971" cy="240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05" y="4126529"/>
            <a:ext cx="3823534" cy="2731471"/>
          </a:xfrm>
          <a:prstGeom prst="rect">
            <a:avLst/>
          </a:prstGeom>
        </p:spPr>
      </p:pic>
      <p:pic>
        <p:nvPicPr>
          <p:cNvPr id="8" name="Picture 2" descr="G:\DCIM\203CANON\IMG_90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817" y="4489888"/>
            <a:ext cx="3433888" cy="236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77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1066750" y="168082"/>
            <a:ext cx="10700706" cy="6689917"/>
            <a:chOff x="-448340" y="168083"/>
            <a:chExt cx="9716570" cy="6286410"/>
          </a:xfrm>
        </p:grpSpPr>
        <p:grpSp>
          <p:nvGrpSpPr>
            <p:cNvPr id="13" name="Group 12"/>
            <p:cNvGrpSpPr/>
            <p:nvPr/>
          </p:nvGrpSpPr>
          <p:grpSpPr>
            <a:xfrm>
              <a:off x="2006600" y="635000"/>
              <a:ext cx="5562600" cy="3721100"/>
              <a:chOff x="3238500" y="1003300"/>
              <a:chExt cx="3276600" cy="2095500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3238500" y="1003300"/>
                <a:ext cx="25400" cy="20955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3263900" y="3098800"/>
                <a:ext cx="32512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Left Brace 18"/>
            <p:cNvSpPr/>
            <p:nvPr/>
          </p:nvSpPr>
          <p:spPr>
            <a:xfrm rot="16200000">
              <a:off x="2806727" y="4457424"/>
              <a:ext cx="181440" cy="946153"/>
            </a:xfrm>
            <a:prstGeom prst="leftBrace">
              <a:avLst>
                <a:gd name="adj1" fmla="val 8333"/>
                <a:gd name="adj2" fmla="val 51342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22721" y="4428664"/>
              <a:ext cx="12255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km-KH" sz="1600" b="1" dirty="0">
                  <a:solidFill>
                    <a:prstClr val="black"/>
                  </a:solidFill>
                  <a:latin typeface="Khmer OS Siemreap" panose="02000500000000020004" pitchFamily="2" charset="0"/>
                  <a:cs typeface="Khmer OS Siemreap" panose="02000500000000020004" pitchFamily="2" charset="0"/>
                </a:rPr>
                <a:t>ឆ្នាំ</a:t>
              </a:r>
              <a:r>
                <a:rPr lang="en-US" sz="1600" b="1" dirty="0">
                  <a:solidFill>
                    <a:prstClr val="black"/>
                  </a:solidFill>
                  <a:latin typeface="Khmer OS Siemreap" panose="02000500000000020004" pitchFamily="2" charset="0"/>
                  <a:cs typeface="Khmer OS Siemreap" panose="02000500000000020004" pitchFamily="2" charset="0"/>
                </a:rPr>
                <a:t>2000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76821" y="4428663"/>
              <a:ext cx="12255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km-KH" sz="1600" b="1" dirty="0">
                  <a:solidFill>
                    <a:prstClr val="black"/>
                  </a:solidFill>
                  <a:latin typeface="Khmer OS Siemreap" panose="02000500000000020004" pitchFamily="2" charset="0"/>
                  <a:cs typeface="Khmer OS Siemreap" panose="02000500000000020004" pitchFamily="2" charset="0"/>
                </a:rPr>
                <a:t>ឆ្នាំ</a:t>
              </a:r>
              <a:r>
                <a:rPr lang="en-US" sz="1600" b="1" dirty="0">
                  <a:solidFill>
                    <a:prstClr val="black"/>
                  </a:solidFill>
                  <a:latin typeface="Khmer OS Siemreap" panose="02000500000000020004" pitchFamily="2" charset="0"/>
                  <a:cs typeface="Khmer OS Siemreap" panose="02000500000000020004" pitchFamily="2" charset="0"/>
                </a:rPr>
                <a:t>2005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22721" y="5254164"/>
              <a:ext cx="18872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km-KH" sz="1600" b="1" dirty="0">
                  <a:solidFill>
                    <a:prstClr val="black"/>
                  </a:solidFill>
                  <a:latin typeface="Khmer OS Siemreap" panose="02000500000000020004" pitchFamily="2" charset="0"/>
                  <a:cs typeface="Khmer OS Siemreap" panose="02000500000000020004" pitchFamily="2" charset="0"/>
                </a:rPr>
                <a:t>ការបំភាយឧស្ម័ន្នពីការបាត់បង់ព្រៃឈើនៅអតីតកាល</a:t>
              </a:r>
              <a:r>
                <a:rPr lang="en-US" sz="1600" b="1" dirty="0">
                  <a:solidFill>
                    <a:prstClr val="black"/>
                  </a:solidFill>
                  <a:latin typeface="Khmer OS Siemreap" panose="02000500000000020004" pitchFamily="2" charset="0"/>
                  <a:cs typeface="Khmer OS Siemreap" panose="02000500000000020004" pitchFamily="2" charset="0"/>
                </a:rPr>
                <a:t> 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374900" y="583659"/>
              <a:ext cx="4696489" cy="965741"/>
              <a:chOff x="2374900" y="583659"/>
              <a:chExt cx="4696489" cy="965741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374900" y="1549400"/>
                <a:ext cx="97790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3148271" y="1435100"/>
                <a:ext cx="1054100" cy="11430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4142710" y="1320799"/>
                <a:ext cx="1054100" cy="11430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5137149" y="964929"/>
                <a:ext cx="977901" cy="368569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6093488" y="583659"/>
                <a:ext cx="977901" cy="368569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5976014" y="4445541"/>
              <a:ext cx="12255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km-KH" sz="1600" b="1" dirty="0">
                  <a:solidFill>
                    <a:prstClr val="black"/>
                  </a:solidFill>
                  <a:latin typeface="Khmer OS Siemreap" panose="02000500000000020004" pitchFamily="2" charset="0"/>
                  <a:cs typeface="Khmer OS Siemreap" panose="02000500000000020004" pitchFamily="2" charset="0"/>
                </a:rPr>
                <a:t>ឆ្នាំ</a:t>
              </a:r>
              <a:r>
                <a:rPr lang="en-US" sz="1600" b="1" dirty="0">
                  <a:solidFill>
                    <a:prstClr val="black"/>
                  </a:solidFill>
                  <a:latin typeface="Khmer OS Siemreap" panose="02000500000000020004" pitchFamily="2" charset="0"/>
                  <a:cs typeface="Khmer OS Siemreap" panose="02000500000000020004" pitchFamily="2" charset="0"/>
                </a:rPr>
                <a:t>2020 </a:t>
              </a:r>
            </a:p>
          </p:txBody>
        </p:sp>
        <p:sp>
          <p:nvSpPr>
            <p:cNvPr id="51" name="Left Brace 50"/>
            <p:cNvSpPr/>
            <p:nvPr/>
          </p:nvSpPr>
          <p:spPr>
            <a:xfrm rot="16200000">
              <a:off x="4950777" y="3291795"/>
              <a:ext cx="169550" cy="3289302"/>
            </a:xfrm>
            <a:prstGeom prst="leftBrace">
              <a:avLst>
                <a:gd name="adj1" fmla="val 8333"/>
                <a:gd name="adj2" fmla="val 51342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93509" y="5215255"/>
              <a:ext cx="2448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km-KH" sz="1600" b="1" dirty="0">
                  <a:solidFill>
                    <a:prstClr val="black"/>
                  </a:solidFill>
                  <a:latin typeface="Khmer OS Siemreap" panose="02000500000000020004" pitchFamily="2" charset="0"/>
                  <a:cs typeface="Khmer OS Siemreap" panose="02000500000000020004" pitchFamily="2" charset="0"/>
                </a:rPr>
                <a:t>រយះពេលអនុវត្តរេដបូក</a:t>
              </a:r>
              <a:endParaRPr lang="en-US" sz="1600" b="1" dirty="0">
                <a:solidFill>
                  <a:prstClr val="black"/>
                </a:solidFill>
                <a:latin typeface="Khmer OS Siemreap" panose="02000500000000020004" pitchFamily="2" charset="0"/>
                <a:cs typeface="Khmer OS Siemreap" panose="02000500000000020004" pitchFamily="2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374900" y="1549400"/>
              <a:ext cx="49471" cy="280670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352800" y="1549400"/>
              <a:ext cx="17721" cy="280670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489700" y="762000"/>
              <a:ext cx="50800" cy="364490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352800" y="1549400"/>
              <a:ext cx="991782" cy="26198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313569" y="1798868"/>
              <a:ext cx="991782" cy="26198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287038" y="2061036"/>
              <a:ext cx="1228062" cy="3635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6362701" y="762000"/>
              <a:ext cx="8786" cy="1662620"/>
            </a:xfrm>
            <a:prstGeom prst="straightConnector1">
              <a:avLst/>
            </a:prstGeom>
            <a:ln w="41275">
              <a:headEnd type="triangl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 rot="16200000">
              <a:off x="-67448" y="2009931"/>
              <a:ext cx="3049547" cy="8309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m-KH" sz="1600" b="1" dirty="0">
                  <a:solidFill>
                    <a:prstClr val="black"/>
                  </a:solidFill>
                  <a:latin typeface="Khmer OS Siemreap" panose="02000500000000020004" pitchFamily="2" charset="0"/>
                  <a:cs typeface="Khmer OS Siemreap" panose="02000500000000020004" pitchFamily="2" charset="0"/>
                </a:rPr>
                <a:t>អត្រាការបំភាយ ឧស្ម័ន្ន ពីការបាត់បង់ព្រៃឈើ </a:t>
              </a:r>
              <a:endParaRPr lang="en-US" sz="1600" b="1" dirty="0">
                <a:solidFill>
                  <a:prstClr val="black"/>
                </a:solidFill>
                <a:latin typeface="Khmer OS Siemreap" panose="02000500000000020004" pitchFamily="2" charset="0"/>
                <a:cs typeface="Khmer OS Siemreap" panose="02000500000000020004" pitchFamily="2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448340" y="4305552"/>
              <a:ext cx="2476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m-KH" sz="1600" b="1" dirty="0">
                  <a:solidFill>
                    <a:prstClr val="black"/>
                  </a:solidFill>
                </a:rPr>
                <a:t>រយះពេល</a:t>
              </a:r>
              <a:endParaRPr lang="en-US" sz="1600" b="1" dirty="0">
                <a:solidFill>
                  <a:prstClr val="black"/>
                </a:solidFill>
                <a:latin typeface="Khmer OS Siemreap" panose="02000500000000020004" pitchFamily="2" charset="0"/>
                <a:cs typeface="Khmer OS Siemreap" panose="02000500000000020004" pitchFamily="2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405355" y="168083"/>
              <a:ext cx="3126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srgbClr val="002060"/>
                  </a:solidFill>
                </a:rPr>
                <a:t> </a:t>
              </a:r>
              <a:r>
                <a:rPr lang="km-KH" sz="1400" b="1" dirty="0">
                  <a:solidFill>
                    <a:srgbClr val="002060"/>
                  </a:solidFill>
                  <a:latin typeface="Khmer OS Siemreap" panose="02000500000000020004" pitchFamily="2" charset="0"/>
                  <a:cs typeface="Khmer OS Siemreap" panose="02000500000000020004" pitchFamily="2" charset="0"/>
                </a:rPr>
                <a:t>ការប៉ាន់ប្រមាណការការបំភាយឧស្ម័ន្នពីការបាត់បង់ព្រៃឈើពីឆ្នាំ ២០០៥ ដល់ ២០២០</a:t>
              </a:r>
              <a:endParaRPr lang="en-US" sz="1400" b="1" dirty="0">
                <a:solidFill>
                  <a:srgbClr val="002060"/>
                </a:solidFill>
                <a:latin typeface="Khmer OS Siemreap" panose="02000500000000020004" pitchFamily="2" charset="0"/>
                <a:cs typeface="Khmer OS Siemreap" panose="02000500000000020004" pitchFamily="2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063346">
              <a:off x="3008363" y="1972732"/>
              <a:ext cx="312652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m-KH" sz="1400" b="1" dirty="0">
                  <a:solidFill>
                    <a:srgbClr val="FF0000"/>
                  </a:solidFill>
                </a:rPr>
                <a:t>ដោយការអនុវត្តរេដបូក </a:t>
              </a:r>
              <a:r>
                <a:rPr lang="en-US" sz="1400" b="1" dirty="0">
                  <a:solidFill>
                    <a:srgbClr val="FF0000"/>
                  </a:solidFill>
                </a:rPr>
                <a:t>REDD</a:t>
              </a:r>
              <a:endParaRPr lang="en-US" sz="1400" b="1" dirty="0">
                <a:solidFill>
                  <a:srgbClr val="FF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141710" y="1191460"/>
              <a:ext cx="3126520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Khmer OS Siemreap" panose="02000500000000020004" pitchFamily="2" charset="0"/>
                  <a:cs typeface="Khmer OS Siemreap" panose="02000500000000020004" pitchFamily="2" charset="0"/>
                </a:rPr>
                <a:t>=  </a:t>
              </a:r>
              <a:r>
                <a:rPr lang="km-KH" sz="1400" b="1" dirty="0">
                  <a:solidFill>
                    <a:prstClr val="black"/>
                  </a:solidFill>
                  <a:latin typeface="Khmer OS Siemreap" panose="02000500000000020004" pitchFamily="2" charset="0"/>
                  <a:cs typeface="Khmer OS Siemreap" panose="02000500000000020004" pitchFamily="2" charset="0"/>
                </a:rPr>
                <a:t>ចំនួនឥណទានកាបូ</a:t>
              </a:r>
              <a:r>
                <a:rPr lang="km-KH" sz="1400" b="1" dirty="0">
                  <a:solidFill>
                    <a:prstClr val="black"/>
                  </a:solidFill>
                  <a:latin typeface="Khmer OS Battambang" panose="02000500000000020004" pitchFamily="2" charset="0"/>
                  <a:cs typeface="Khmer OS Battambang" panose="02000500000000020004" pitchFamily="2" charset="0"/>
                </a:rPr>
                <a:t>ន (</a:t>
              </a:r>
              <a:r>
                <a:rPr lang="en-US" sz="1400" b="1" dirty="0">
                  <a:solidFill>
                    <a:prstClr val="black"/>
                  </a:solidFill>
                  <a:latin typeface="Khmer OS Battambang" panose="02000500000000020004" pitchFamily="2" charset="0"/>
                  <a:cs typeface="Khmer OS Battambang" panose="02000500000000020004" pitchFamily="2" charset="0"/>
                </a:rPr>
                <a:t>CO2 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40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808" y="790129"/>
            <a:ext cx="10515600" cy="1325563"/>
          </a:xfrm>
        </p:spPr>
        <p:txBody>
          <a:bodyPr>
            <a:normAutofit/>
          </a:bodyPr>
          <a:lstStyle/>
          <a:p>
            <a:r>
              <a:rPr lang="km-KH" sz="3200" dirty="0"/>
              <a:t>ការប្រែប្រួលអាកាសធាតុ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921" y="1987841"/>
            <a:ext cx="7172459" cy="435133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m-KH" dirty="0" smtClean="0"/>
              <a:t>គឺជាការប្រែប្រួលនូវស្ថានភាពអាកាសធាតុ ដែលអាចត្រូវបានកំណត់ (ឧ</a:t>
            </a:r>
            <a:r>
              <a:rPr lang="en-US" dirty="0" smtClean="0"/>
              <a:t>. </a:t>
            </a:r>
            <a:r>
              <a:rPr lang="km-KH" dirty="0" smtClean="0"/>
              <a:t>តាមរយះការប្រើប្រាស់នូវស្ថិតិ) ដោយមានការប្រែប្រួលនូវកំរិតមធ្យម រឺភាពខុសៗនៃសមាភាគរបស់វា ដែលបន្តកើតមានឡើងក្នុងរយះពេលវែង ដូចជារាប់ទស្សវត្ស រឺវែងជាងនេះ។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626949" y="6488668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m-KH" dirty="0"/>
              <a:t>របាយការណ៍ </a:t>
            </a:r>
            <a:r>
              <a:rPr lang="en-US" dirty="0"/>
              <a:t>IPCC 2013</a:t>
            </a:r>
          </a:p>
        </p:txBody>
      </p:sp>
      <p:pic>
        <p:nvPicPr>
          <p:cNvPr id="1026" name="Picture 2" descr="https://www.ipcc.ch/publications_and_data/ar4/syr/en/fig/figure-1-1-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3"/>
          <a:stretch/>
        </p:blipFill>
        <p:spPr bwMode="auto">
          <a:xfrm>
            <a:off x="7331381" y="1197736"/>
            <a:ext cx="4863903" cy="514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72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2" y="148455"/>
            <a:ext cx="6400799" cy="703098"/>
          </a:xfrm>
        </p:spPr>
        <p:txBody>
          <a:bodyPr>
            <a:normAutofit/>
          </a:bodyPr>
          <a:lstStyle/>
          <a:p>
            <a:pPr algn="ctr"/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ប្រព័ន្ធព័ត៌មានធានាសុវត្ថិភាពរេដបូក</a:t>
            </a:r>
            <a:r>
              <a:rPr lang="km-KH" sz="24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​</a:t>
            </a:r>
            <a:endParaRPr lang="en-US" sz="2400" dirty="0">
              <a:latin typeface="Khmer OS Muol" panose="02000500000000020004" pitchFamily="2" charset="0"/>
              <a:ea typeface="Calibri" panose="020F0502020204030204" pitchFamily="34" charset="0"/>
              <a:cs typeface="Khmer OS Muol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514" y="1088276"/>
            <a:ext cx="8577942" cy="560383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900"/>
              </a:spcAft>
            </a:pPr>
            <a:r>
              <a:rPr lang="km-KH" sz="1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សេចក្តីសម្រេច</a:t>
            </a:r>
            <a:r>
              <a:rPr lang="km-KH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របស់ </a:t>
            </a:r>
            <a:r>
              <a:rPr lang="en-GB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UNFCCC</a:t>
            </a:r>
            <a:r>
              <a:rPr lang="km-KH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លើក</a:t>
            </a:r>
            <a:r>
              <a:rPr lang="km-KH" sz="1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ឡើងថា រដ្ឋភាគីដែលជាប្រទេសកំពុងអភិវឌ្ឍ ត្រូវបង្កើត​ប្រព័ន្ធ​មួយ ដើម្បីផ្ដល់ព័ត៌មានអំពីរបៀបដែល ការធានាសុវត្ថិភាពរេដបូក ត្រូវបានធ្វើឡើង និងគោរព នៅ​ក្នុង​ការអនុវត្ដសកម្មភាពរេដបូកទាំង​មូល។</a:t>
            </a:r>
            <a:endParaRPr lang="en-US" sz="18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900"/>
              </a:spcAft>
            </a:pPr>
            <a:r>
              <a:rPr lang="km-KH" sz="1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ដោយធ្វើការពិចារណាលើសេចក្ដីសម្រេចទាំងនេះ ប្រទេសកម្ពុជាប្រើប្រាស់អភិក្រម ៣ ជំហាន ដើម្បីបង្កើតប្រព័ន្ធព័ត៌មានស្ដីពីការធានាសុវត្ថិភាពរបស់ខ្លួនដូចជា៖  </a:t>
            </a:r>
            <a:endParaRPr lang="en-US" sz="18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685800" lvl="1" indent="-342900">
              <a:lnSpc>
                <a:spcPct val="170000"/>
              </a:lnSpc>
              <a:spcBef>
                <a:spcPts val="0"/>
              </a:spcBef>
              <a:spcAft>
                <a:spcPts val="900"/>
              </a:spcAft>
              <a:buAutoNum type="arabicPeriod"/>
            </a:pPr>
            <a:r>
              <a:rPr lang="km-KH" sz="1800" b="1" dirty="0">
                <a:solidFill>
                  <a:srgbClr val="C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ការបង្កើតសូចនាករ ផ្អែកទៅតាម​សូចនាករ ដែលត្រូវបានប្រើប្រាស់ នៅក្នុងគោលនយោបាយ និងវិធានការដែលមានស្រាប់ </a:t>
            </a:r>
            <a:endParaRPr lang="en-US" sz="1800" b="1" dirty="0">
              <a:solidFill>
                <a:srgbClr val="C0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685800" lvl="1" indent="-342900">
              <a:lnSpc>
                <a:spcPct val="170000"/>
              </a:lnSpc>
              <a:spcBef>
                <a:spcPts val="0"/>
              </a:spcBef>
              <a:spcAft>
                <a:spcPts val="900"/>
              </a:spcAft>
              <a:buAutoNum type="arabicPeriod"/>
            </a:pPr>
            <a:r>
              <a:rPr lang="km-KH" sz="1800" b="1" dirty="0">
                <a:solidFill>
                  <a:srgbClr val="00206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ការ​ជ្រើសរើស​វិធីសាស្ដ្រសម្រាប់ប្រមូល និងវិភាគទិន្នន័យ និង </a:t>
            </a:r>
            <a:endParaRPr lang="en-US" sz="1800" b="1" dirty="0">
              <a:solidFill>
                <a:srgbClr val="00206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685800" lvl="1" indent="-342900">
              <a:lnSpc>
                <a:spcPct val="170000"/>
              </a:lnSpc>
              <a:spcBef>
                <a:spcPts val="0"/>
              </a:spcBef>
              <a:spcAft>
                <a:spcPts val="900"/>
              </a:spcAft>
              <a:buAutoNum type="arabicPeriod"/>
            </a:pPr>
            <a:r>
              <a:rPr lang="km-KH" sz="1800" b="1" dirty="0">
                <a:solidFill>
                  <a:schemeClr val="accent6">
                    <a:lumMod val="50000"/>
                  </a:schemeClr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ការកំណត់ពីការទទួលខុសត្រូវរបស់ស្ថាប័ន ក្នុងការផ្ដល់ព័ត៌មាន។ 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r="70418"/>
          <a:stretch/>
        </p:blipFill>
        <p:spPr>
          <a:xfrm>
            <a:off x="10117540" y="0"/>
            <a:ext cx="2074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0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9"/>
          <a:stretch/>
        </p:blipFill>
        <p:spPr>
          <a:xfrm>
            <a:off x="10602686" y="-4397"/>
            <a:ext cx="1589314" cy="6862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3999" y="0"/>
            <a:ext cx="9165771" cy="523220"/>
          </a:xfrm>
          <a:prstGeom prst="rect">
            <a:avLst/>
          </a:prstGeom>
          <a:solidFill>
            <a:schemeClr val="accent6">
              <a:alpha val="33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endParaRPr lang="en-US" sz="1400" b="1" dirty="0">
              <a:solidFill>
                <a:srgbClr val="002060"/>
              </a:solidFill>
              <a:latin typeface="Khmer OS Siemreap" panose="02000500000000020004" pitchFamily="2" charset="0"/>
              <a:ea typeface="Calibri" panose="020F0502020204030204" pitchFamily="34" charset="0"/>
              <a:cs typeface="Khmer OS Siemreap" panose="02000500000000020004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571" y="1295401"/>
            <a:ext cx="9895115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ជាឧបករណ៍ដែលប្រើប្រាស់សម្រាប់ប្រមូលព័ត៌មានពីការ</a:t>
            </a:r>
            <a:r>
              <a:rPr lang="km-KH" sz="2000" b="1" u="sng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បំភាយឧស្ម័ន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និងបរិមាណឧស្ម័នដែល</a:t>
            </a:r>
            <a:r>
              <a:rPr lang="km-KH" sz="2000" b="1" u="sng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បានស្រូប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ដែលនឹងត្រូវធ្វើការ </a:t>
            </a:r>
            <a:r>
              <a:rPr lang="km-KH" sz="20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វាស់វែង  រាយការណ៍  និង ផ្ទៀងផ្ទាត់ </a:t>
            </a:r>
            <a:r>
              <a:rPr lang="en-US" sz="20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(MRV)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មុនពេលទទួលបាន</a:t>
            </a:r>
            <a:r>
              <a:rPr lang="km-KH" sz="2000" u="sng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ការទូទាត់សងផ្អែកលើលទ្ធផល។ </a:t>
            </a:r>
            <a:endParaRPr lang="km-KH" sz="2000" dirty="0">
              <a:solidFill>
                <a:prstClr val="black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m-KH" sz="2000" dirty="0">
                <a:solidFill>
                  <a:prstClr val="black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ត្រូវរៀបចំប្រព័ន្ធត្រួតពិនិត្យព្រៃឈើជាតិ</a:t>
            </a:r>
            <a:r>
              <a:rPr lang="en-US" sz="2000" dirty="0">
                <a:solidFill>
                  <a:prstClr val="black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</a:t>
            </a:r>
            <a:r>
              <a:rPr lang="km-KH" sz="2000" dirty="0">
                <a:solidFill>
                  <a:prstClr val="black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ក្នុងគោលបំណងដើម្បី ធ្វើការ</a:t>
            </a:r>
            <a:r>
              <a:rPr lang="km-KH" sz="2000" b="1" u="sng" dirty="0">
                <a:solidFill>
                  <a:prstClr val="black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ត្រួតពិនិត្យ និងរាយការណ៍ពីការអនុវត្តសកម្មភាពរេដបូក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m-KH" sz="2000" dirty="0">
                <a:solidFill>
                  <a:prstClr val="black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​គួរតែមានលក្ខណៈច្បាស់លាស់ និងផ្តល់ព័ត៌មាន </a:t>
            </a:r>
            <a:r>
              <a:rPr lang="km-KH" sz="2000" b="1" u="sng" dirty="0">
                <a:solidFill>
                  <a:prstClr val="black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តម្លាភាព និង មានភាពស៊ីគ្នារៀងរាល់ពេល</a:t>
            </a:r>
            <a:r>
              <a:rPr lang="km-KH" sz="2000" u="sng" dirty="0">
                <a:solidFill>
                  <a:srgbClr val="C0000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 </a:t>
            </a:r>
            <a:r>
              <a:rPr lang="en-US" sz="2000" u="sng" dirty="0">
                <a:solidFill>
                  <a:srgbClr val="C0000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</a:t>
            </a:r>
            <a:endParaRPr lang="km-KH" sz="2000" u="sng" dirty="0">
              <a:solidFill>
                <a:srgbClr val="C00000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50125" y="0"/>
            <a:ext cx="7615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ប្រព័ន្ធត្រួតពិនិត្យព្រៃឈើជាតិ</a:t>
            </a:r>
            <a:endParaRPr lang="en-US" sz="2400" b="1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7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9"/>
          <a:stretch/>
        </p:blipFill>
        <p:spPr>
          <a:xfrm>
            <a:off x="10787743" y="0"/>
            <a:ext cx="1404257" cy="68623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5075" y="200884"/>
            <a:ext cx="63045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m-KH" sz="32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ប្រព័ន្ធត្រួតពិនិត្យព្រៃឈើជាតិ</a:t>
            </a:r>
            <a:endParaRPr lang="en-US" sz="3200" b="1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342" y="1727502"/>
            <a:ext cx="106135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400" dirty="0">
                <a:solidFill>
                  <a:prstClr val="black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គួរតែរៀបចំឡើងដោយផ្អែកលើប្រព័ន្ធដែលមានស្រាប់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400" dirty="0">
                <a:solidFill>
                  <a:prstClr val="black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​គួរតែអាចធ្វើការវាយតម្លៃលើប្រភេទព្រៃផ្សេងៗគ្នា ដែលប្រទេសជាអ្នកកំណត់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400" dirty="0">
                <a:solidFill>
                  <a:prstClr val="black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​អាចបត់បែនបាន និងអាចធ្វើអោយប្រសើឡើងនាពេលខាងមុខ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400" dirty="0">
                <a:solidFill>
                  <a:prstClr val="black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​គួរអាចរួមបញ្ជូលទាំង ព័ត៌មានពីរូបភាពផ្តាយរណប  និង សារពើភណ្ឌទីវាល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400" dirty="0">
                <a:solidFill>
                  <a:prstClr val="black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ស្របតាមជំហាននៃការអនុវត្តរេដបូក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400" dirty="0">
                <a:solidFill>
                  <a:prstClr val="black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រៀបចំអោយស្របតាម គោលការណ៍ណែនាំ </a:t>
            </a:r>
            <a:r>
              <a:rPr lang="en-US" sz="2400" dirty="0">
                <a:solidFill>
                  <a:prstClr val="black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IPCCC </a:t>
            </a:r>
            <a:r>
              <a:rPr lang="km-KH" sz="2400" dirty="0">
                <a:solidFill>
                  <a:prstClr val="black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ដែលធ្វើបច្ចុប្បន្នភាពចុងក្រោយ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79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89" y="-58253"/>
            <a:ext cx="8515350" cy="13255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រចនាសម្ព័ន្ធកម្មវិធីរេដបូកកម្ពុជា</a:t>
            </a:r>
          </a:p>
        </p:txBody>
      </p:sp>
      <p:pic>
        <p:nvPicPr>
          <p:cNvPr id="6" name="Picture 5" descr="C:\Users\USER\Documents\Chart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t="3134" r="2725" b="25071"/>
          <a:stretch/>
        </p:blipFill>
        <p:spPr bwMode="auto">
          <a:xfrm>
            <a:off x="1338943" y="13716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35685" y="1622794"/>
            <a:ext cx="2449286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m-KH" sz="1600" dirty="0">
                <a:solidFill>
                  <a:schemeClr val="bg1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ក្រុមប្រឹក្សាជាតិអភិវឌ្ឍន៍ ដោយចីរភាព</a:t>
            </a:r>
            <a:endParaRPr lang="en-US" sz="1600" dirty="0">
              <a:solidFill>
                <a:schemeClr val="bg1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3912514"/>
            <a:ext cx="213360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m-KH" sz="1600" dirty="0">
                <a:solidFill>
                  <a:schemeClr val="bg1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ក្រុមការងារយេនឌ័រ</a:t>
            </a:r>
            <a:endParaRPr lang="en-US" sz="1600" dirty="0">
              <a:solidFill>
                <a:schemeClr val="bg1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cxnSp>
        <p:nvCxnSpPr>
          <p:cNvPr id="10" name="Straight Connector 9"/>
          <p:cNvCxnSpPr>
            <a:endCxn id="8" idx="1"/>
          </p:cNvCxnSpPr>
          <p:nvPr/>
        </p:nvCxnSpPr>
        <p:spPr>
          <a:xfrm>
            <a:off x="7162800" y="4127957"/>
            <a:ext cx="6096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80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89" y="76200"/>
            <a:ext cx="8515350" cy="6858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រចនាសម្ព័ន្ធកម្មវិធីរេដបូកម្ពុជា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0087" y="762000"/>
            <a:ext cx="10624456" cy="5867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km-KH" sz="1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ក្រុមការងាររេដបូកកម្ពុជា</a:t>
            </a:r>
            <a:r>
              <a:rPr lang="km-KH" sz="1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sz="1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៖</a:t>
            </a:r>
            <a:r>
              <a:rPr lang="km-KH" sz="1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(១) ក្រុមប្រឹក្សាជាតិអភិវឌ្ឍន៍ដោយចីរភាព (២) ក្រសួងបរិស្ថាន (៣) ក្រសួងកសិកម្ម រុក្ខាប្រមាញ់ និងនេសាទ (៤) ក្រសួងសេដ្ឋកិច្ច និងហិរញ្ញវត្ថុ (៥) ក្រសួងរៀបចំដែនដី នគរូបនីយកម្ម និងសំណង់ (៦) ក្រសួងមហាផ្ទៃ (៧) ក្រសួងអភិវឌ្ឍន៍ជនបទ និង(៨) ក្រសួងរ៉ែ និងថាមពល។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km-KH" sz="1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លេខាធិការដ្ឋានរេដបូក ៖</a:t>
            </a:r>
            <a:r>
              <a:rPr lang="km-KH" sz="1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បានបង្កើតឡើងដោយ ក្រុមការងាររេដបូកកម្ពុជា ដើម្បីគាំទ្រដល់ការរៀបចំ នូវវិធានការនានា ប្រកបដោយប្រសិទ្ធភាព និងប្រសិទ្ធផល សម្រាប់ការអនុវត្តកម្មវិធីរេដបូក តាមរយៈការផ្តល់ការគាំទ្រដល់ក្រុមការងាររេដបូកកម្ពុជា។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km-KH" sz="1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ក្រុមបច្ចេកទេសរេដបូក</a:t>
            </a:r>
            <a:r>
              <a:rPr lang="km-KH" sz="1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sz="1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៖</a:t>
            </a:r>
            <a:r>
              <a:rPr lang="km-KH" sz="1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ក្រុមបច្ចេកទេសចំនួនបួនបានបង្កើតឡើងដោយក្រុមការងាររេដបូកកម្ពុជា ក្នុងនោះរួមមាន (១) ក្រុមបច្ចេកទេសប្រព័ន្ធធានាសុវត្ថិភាព (២) ក្រុមបច្ចេកទេសបែងចែកផលប្រយោជន៍ (៣) ក្រុមបច្ចេកទេសអនុវត្តគម្រោងគំរូ និង(៤) ក្រុមបច្ចេកទេសវាស់វែង រាយការណ៍ និងផ្ទៀងផ្ទាត់។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km-KH" sz="1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ក្រុមយេនឌ័ររេដបូក ៖</a:t>
            </a:r>
            <a:r>
              <a:rPr lang="km-KH" sz="1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បានបង្កើតឡើងដោយក្រុមការងាររេដបូកកម្ពុជា ដើម្បីបង្កើនការយល់ដឹងអំពីយេនឌ័រ និងទស្សនទាននៃការពង្រឹងភាពអង់អាចរបស់ស្រ្តី និងបញ្ហាប្រឈមនានាក្នុងចំណោមសមាជិកក្រុមការងាររេដបូកកម្ពុជា ក្រុមប្រឹក្សាយោបល់រេដបូក និងក្រុមបច្ចេកទេសរេដបូក ផ្តល់ធាតុចូលពីការគិតគូរបញ្ហាយេនឌ័រទៅក្នុងយុទ្ធសាស្រ្តរេដបូកជាតិ។</a:t>
            </a:r>
            <a:endParaRPr lang="en-US" sz="18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8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ព័ត៌មានបន្ថែម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113" y="990600"/>
            <a:ext cx="9710057" cy="54864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km-KH" sz="1800" dirty="0"/>
              <a:t>កម្មវិធីរេដបូកកម្ពុជា</a:t>
            </a:r>
            <a:r>
              <a:rPr lang="en-US" sz="1800" dirty="0"/>
              <a:t>:</a:t>
            </a:r>
            <a:r>
              <a:rPr lang="en-US" sz="2400" dirty="0"/>
              <a:t> </a:t>
            </a:r>
            <a:r>
              <a:rPr lang="en-US" sz="1800" dirty="0">
                <a:hlinkClick r:id="rId2"/>
              </a:rPr>
              <a:t>http://www.cambodia-redd.org</a:t>
            </a:r>
            <a:r>
              <a:rPr lang="en-US" sz="1800" dirty="0" smtClean="0">
                <a:hlinkClick r:id="rId2"/>
              </a:rPr>
              <a:t>/</a:t>
            </a:r>
            <a:endParaRPr lang="en-US" sz="240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UNREDD Program: </a:t>
            </a:r>
            <a:r>
              <a:rPr lang="en-US" sz="1800" dirty="0">
                <a:hlinkClick r:id="rId3"/>
              </a:rPr>
              <a:t>http://www.un-redd.org/</a:t>
            </a:r>
            <a:r>
              <a:rPr lang="en-US" sz="1800" dirty="0"/>
              <a:t>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UNFCCC: </a:t>
            </a:r>
            <a:r>
              <a:rPr lang="en-US" sz="1800" dirty="0">
                <a:hlinkClick r:id="rId4"/>
              </a:rPr>
              <a:t>http://redd.unfccc.int/</a:t>
            </a:r>
            <a:r>
              <a:rPr lang="en-US" sz="1800" dirty="0"/>
              <a:t>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RECOFTC: </a:t>
            </a:r>
            <a:r>
              <a:rPr lang="en-US" sz="1800" dirty="0">
                <a:hlinkClick r:id="rId5"/>
              </a:rPr>
              <a:t>https://www.recoftc.org/</a:t>
            </a:r>
            <a:r>
              <a:rPr lang="en-US" sz="1800" dirty="0"/>
              <a:t>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WCS Cambodia: </a:t>
            </a:r>
            <a:r>
              <a:rPr lang="en-US" sz="1800" dirty="0">
                <a:hlinkClick r:id="rId6"/>
              </a:rPr>
              <a:t>https://cambodia.wcs.org/</a:t>
            </a:r>
            <a:r>
              <a:rPr lang="en-US" sz="1800" dirty="0"/>
              <a:t>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UNDP Cambodia: </a:t>
            </a:r>
            <a:r>
              <a:rPr lang="en-US" sz="1800" dirty="0">
                <a:hlinkClick r:id="rId7"/>
              </a:rPr>
              <a:t>http://www.kh.undp.org/content/cambodia/en/home/operations/projects/environment_and_energy/cambodia-un-redd-national-programme.html</a:t>
            </a:r>
            <a:endParaRPr lang="en-US" sz="180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REDD Desk: </a:t>
            </a:r>
            <a:r>
              <a:rPr lang="en-US" sz="1800" dirty="0">
                <a:hlinkClick r:id="rId8"/>
              </a:rPr>
              <a:t>http://theredddesk.org/what-redd</a:t>
            </a:r>
            <a:r>
              <a:rPr lang="en-US" sz="1800" dirty="0"/>
              <a:t>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km-KH" sz="1800" dirty="0"/>
              <a:t>ក្រសួងកសិកម្មរុក្ខាប្រម៉ាញ់ និងនេសាទ</a:t>
            </a:r>
            <a:r>
              <a:rPr lang="en-US" sz="1800" dirty="0"/>
              <a:t>: </a:t>
            </a:r>
            <a:r>
              <a:rPr lang="en-US" sz="1800" dirty="0">
                <a:hlinkClick r:id="rId9"/>
              </a:rPr>
              <a:t>http://www.maff.gov.kh/</a:t>
            </a:r>
            <a:endParaRPr lang="en-US" sz="240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km-KH" sz="1800" dirty="0"/>
              <a:t>ក្រសួងបរិស្ថាន</a:t>
            </a:r>
            <a:r>
              <a:rPr lang="en-US" sz="1800" dirty="0"/>
              <a:t>: </a:t>
            </a:r>
            <a:r>
              <a:rPr lang="en-US" sz="1800" dirty="0">
                <a:hlinkClick r:id="rId10"/>
              </a:rPr>
              <a:t>http://www.moe.gov.kh/</a:t>
            </a:r>
            <a:endParaRPr lang="en-US" sz="180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km-KH" sz="1900" dirty="0"/>
              <a:t>ក្រុមប្រឹក្សាយោបលើរេដបូក</a:t>
            </a:r>
            <a:r>
              <a:rPr lang="en-US" sz="1800" dirty="0"/>
              <a:t>: </a:t>
            </a:r>
            <a:r>
              <a:rPr lang="en-US" sz="1800" dirty="0">
                <a:hlinkClick r:id="rId11"/>
              </a:rPr>
              <a:t>https://www.facebook.com/groups/367021046840352/?ref=bookmarks</a:t>
            </a:r>
            <a:r>
              <a:rPr lang="en-US" sz="18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7658" y="21772"/>
            <a:ext cx="6444342" cy="28623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52967" y="2952357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Cambodia-REDD-National-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022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3747391" y="351172"/>
            <a:ext cx="4803775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m-KH" sz="6600" dirty="0"/>
              <a:t>អរគុណ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4928"/>
            <a:ext cx="5852160" cy="3021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" y="4557160"/>
            <a:ext cx="1537855" cy="15378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7421" y="5141422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donal.yeang</a:t>
            </a:r>
            <a:endParaRPr lang="en-US" b="1" dirty="0"/>
          </a:p>
        </p:txBody>
      </p:sp>
      <p:pic>
        <p:nvPicPr>
          <p:cNvPr id="1028" name="Picture 4" descr="Image result for facebo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59" y="5019910"/>
            <a:ext cx="1787717" cy="6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667687" y="5118036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wcscambodia.fb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0" y="1554928"/>
            <a:ext cx="6313629" cy="3021164"/>
          </a:xfrm>
          <a:prstGeom prst="rect">
            <a:avLst/>
          </a:prstGeom>
        </p:spPr>
      </p:pic>
      <p:pic>
        <p:nvPicPr>
          <p:cNvPr id="11" name="Picture 4" descr="Image result for facebo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645" y="4908431"/>
            <a:ext cx="2233042" cy="7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77828" y="5725683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m-KH" dirty="0" smtClean="0"/>
              <a:t>វិដេអូទាក់ទងនឹងរេដបូក និងការអភិរក្ស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2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023" y="1148941"/>
            <a:ext cx="10515600" cy="1325563"/>
          </a:xfrm>
        </p:spPr>
        <p:txBody>
          <a:bodyPr>
            <a:normAutofit/>
          </a:bodyPr>
          <a:lstStyle/>
          <a:p>
            <a:r>
              <a:rPr lang="km-KH" sz="4000" dirty="0"/>
              <a:t>វិទ្យាសាស្ត្រស្តីពីការប្រែប្រួលអាកាសធាតុ​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115" y="2322285"/>
            <a:ext cx="9666515" cy="453571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km-KH" dirty="0"/>
              <a:t>• </a:t>
            </a:r>
            <a:r>
              <a:rPr lang="km-KH" u="sng" dirty="0"/>
              <a:t>ឥទ្ធិ</a:t>
            </a:r>
            <a:r>
              <a:rPr lang="km-KH" u="sng" dirty="0" smtClean="0"/>
              <a:t>ពលរបស់មនុស្ស</a:t>
            </a:r>
            <a:r>
              <a:rPr lang="km-KH" dirty="0" smtClean="0"/>
              <a:t>មកលើប្រព័ន្ធ</a:t>
            </a:r>
            <a:r>
              <a:rPr lang="km-KH" dirty="0"/>
              <a:t>អាកាសធាតុ</a:t>
            </a:r>
            <a:r>
              <a:rPr lang="km-KH" dirty="0" smtClean="0"/>
              <a:t>បានបង្ហាញច្បាស់ </a:t>
            </a:r>
            <a:endParaRPr lang="km-KH" dirty="0"/>
          </a:p>
          <a:p>
            <a:pPr marL="0" indent="0">
              <a:lnSpc>
                <a:spcPct val="150000"/>
              </a:lnSpc>
              <a:buNone/>
            </a:pPr>
            <a:r>
              <a:rPr lang="km-KH" dirty="0" smtClean="0"/>
              <a:t>• ការបំភាយ</a:t>
            </a:r>
            <a:r>
              <a:rPr lang="km-KH" u="sng" dirty="0" smtClean="0"/>
              <a:t>ឧស្ម័</a:t>
            </a:r>
            <a:r>
              <a:rPr lang="km-KH" u="sng" dirty="0"/>
              <a:t>នផ្ទះ</a:t>
            </a:r>
            <a:r>
              <a:rPr lang="km-KH" u="sng" dirty="0" smtClean="0"/>
              <a:t>កញ្ចក់បន្តធ្វើឲ</a:t>
            </a:r>
            <a:r>
              <a:rPr lang="km-KH" u="sng" dirty="0"/>
              <a:t>្យមានការរឡើង</a:t>
            </a:r>
            <a:r>
              <a:rPr lang="km-KH" dirty="0" smtClean="0"/>
              <a:t>កំដៅនៅលើផែនដី និង</a:t>
            </a:r>
            <a:r>
              <a:rPr lang="km-KH" u="sng" dirty="0" smtClean="0"/>
              <a:t>ការប្រែប្រួលសមាស</a:t>
            </a:r>
            <a:r>
              <a:rPr lang="km-KH" u="sng" dirty="0"/>
              <a:t>ភាគ</a:t>
            </a:r>
            <a:r>
              <a:rPr lang="km-KH" u="sng" dirty="0" smtClean="0"/>
              <a:t>ទាំងអស់ នៅក្នុងប្រព័ន្ធអាកាស</a:t>
            </a:r>
            <a:r>
              <a:rPr lang="km-KH" u="sng" dirty="0"/>
              <a:t>ធាតុ </a:t>
            </a:r>
            <a:endParaRPr lang="km-KH" u="sng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km-KH" dirty="0" smtClean="0"/>
              <a:t>•</a:t>
            </a:r>
            <a:r>
              <a:rPr lang="km-KH" dirty="0"/>
              <a:t>ការ</a:t>
            </a:r>
            <a:r>
              <a:rPr lang="km-KH" dirty="0" smtClean="0"/>
              <a:t>កំហិត</a:t>
            </a:r>
            <a:r>
              <a:rPr lang="km-KH" dirty="0"/>
              <a:t>រលើការ</a:t>
            </a:r>
            <a:r>
              <a:rPr lang="km-KH" dirty="0" smtClean="0"/>
              <a:t>ប្រែប្រួលអាកាស</a:t>
            </a:r>
            <a:r>
              <a:rPr lang="km-KH" dirty="0"/>
              <a:t>ធាតុ នឹងទាមទារឲ្យមានការ</a:t>
            </a:r>
            <a:r>
              <a:rPr lang="km-KH" dirty="0" smtClean="0"/>
              <a:t>កាត់បន្ថយយ៉ាង ច្រើននូវការបំភាយឧស្ម័នផ្ទះ</a:t>
            </a:r>
            <a:r>
              <a:rPr lang="km-KH" dirty="0"/>
              <a:t>កញ្ចក់ </a:t>
            </a:r>
          </a:p>
        </p:txBody>
      </p:sp>
      <p:sp>
        <p:nvSpPr>
          <p:cNvPr id="4" name="Rectangle 3"/>
          <p:cNvSpPr/>
          <p:nvPr/>
        </p:nvSpPr>
        <p:spPr>
          <a:xfrm>
            <a:off x="9626949" y="6488668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m-KH" dirty="0"/>
              <a:t>របាយការណ៍ </a:t>
            </a:r>
            <a:r>
              <a:rPr lang="en-US" dirty="0"/>
              <a:t>IPCC 2013</a:t>
            </a:r>
          </a:p>
        </p:txBody>
      </p:sp>
      <p:sp>
        <p:nvSpPr>
          <p:cNvPr id="5" name="AutoShape 2" descr="http://wattsupwiththat.files.wordpress.com/2013/09/cover1.jp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973" y="1301157"/>
            <a:ext cx="2430287" cy="328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5" y="1359316"/>
            <a:ext cx="10515600" cy="1325563"/>
          </a:xfrm>
        </p:spPr>
        <p:txBody>
          <a:bodyPr/>
          <a:lstStyle/>
          <a:p>
            <a:r>
              <a:rPr lang="km-KH" dirty="0" smtClean="0"/>
              <a:t>ការប្រែប្រួលអាកាសធាតុសកល (វ</a:t>
            </a:r>
            <a:r>
              <a:rPr lang="km-KH" dirty="0"/>
              <a:t>ី</a:t>
            </a:r>
            <a:r>
              <a:rPr lang="km-KH" dirty="0" smtClean="0"/>
              <a:t>ដេអូ)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15" y="2506661"/>
            <a:ext cx="10515600" cy="43513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5" r="2299"/>
          <a:stretch/>
        </p:blipFill>
        <p:spPr>
          <a:xfrm>
            <a:off x="3624466" y="2506663"/>
            <a:ext cx="8567535" cy="43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319" y="817607"/>
            <a:ext cx="10515600" cy="1325563"/>
          </a:xfrm>
        </p:spPr>
        <p:txBody>
          <a:bodyPr/>
          <a:lstStyle/>
          <a:p>
            <a:r>
              <a:rPr lang="km-KH" dirty="0"/>
              <a:t>ឧស្ម័នផ្ទះកញ្ចក់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09" y="2143169"/>
            <a:ext cx="6721699" cy="435133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m-KH" dirty="0" smtClean="0"/>
              <a:t>ពន្លឺដែលចាំងចូល</a:t>
            </a:r>
            <a:r>
              <a:rPr lang="km-KH" dirty="0"/>
              <a:t>ផ្ទះ</a:t>
            </a:r>
            <a:r>
              <a:rPr lang="km-KH" dirty="0" smtClean="0"/>
              <a:t>កញ្ចក់ តែរាំងស្កាត់មិន អោយបំភាយកំដៅចេញ</a:t>
            </a:r>
          </a:p>
          <a:p>
            <a:pPr>
              <a:lnSpc>
                <a:spcPct val="150000"/>
              </a:lnSpc>
            </a:pPr>
            <a:r>
              <a:rPr lang="km-KH" dirty="0" smtClean="0"/>
              <a:t>ការរក្សាកំដៅនេះធ្វើអោយរុក្ខជាតិដុះបានល្អ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109" y="1135151"/>
            <a:ext cx="5047929" cy="55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6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136" y="1454729"/>
            <a:ext cx="4248955" cy="435133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m-KH" dirty="0"/>
              <a:t>ស្រទាប់បរិយាកាសផែនដីដូចផ្ទះកញ្ចក់ធំ</a:t>
            </a:r>
            <a:r>
              <a:rPr lang="km-KH" dirty="0" smtClean="0"/>
              <a:t>មួយ</a:t>
            </a:r>
          </a:p>
          <a:p>
            <a:pPr>
              <a:lnSpc>
                <a:spcPct val="150000"/>
              </a:lnSpc>
            </a:pPr>
            <a:r>
              <a:rPr lang="km-KH" dirty="0" smtClean="0"/>
              <a:t>កំណើនកំដៅលើផែនដីដូចជាកំណើនកំដៅនៅក្នុងផ្ទះកញ្ចក់</a:t>
            </a:r>
            <a:endParaRPr lang="km-KH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39" r="7109"/>
          <a:stretch/>
        </p:blipFill>
        <p:spPr>
          <a:xfrm>
            <a:off x="4736867" y="448468"/>
            <a:ext cx="7635439" cy="56989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7137" y="6385637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https://www.youtube.com/watch?v=CxUK2TizQ4g</a:t>
            </a:r>
          </a:p>
        </p:txBody>
      </p:sp>
    </p:spTree>
    <p:extLst>
      <p:ext uri="{BB962C8B-B14F-4D97-AF65-F5344CB8AC3E}">
        <p14:creationId xmlns:p14="http://schemas.microsoft.com/office/powerpoint/2010/main" val="67575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829" y="993548"/>
            <a:ext cx="10515600" cy="1325563"/>
          </a:xfrm>
        </p:spPr>
        <p:txBody>
          <a:bodyPr>
            <a:normAutofit/>
          </a:bodyPr>
          <a:lstStyle/>
          <a:p>
            <a:r>
              <a:rPr lang="km-KH" sz="4000" dirty="0"/>
              <a:t>ប្រភេទឧស្ម័នផ្ទះកញ្ចក់ចំបងៗ និងប្រភពរបស់វា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87" y="2072368"/>
            <a:ext cx="11829143" cy="435133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km-KH" sz="2400" b="1" dirty="0"/>
              <a:t>ឧស្ម័នកាបូនិក (</a:t>
            </a:r>
            <a:r>
              <a:rPr lang="en-US" sz="2400" b="1" dirty="0"/>
              <a:t>CO2)</a:t>
            </a:r>
            <a:r>
              <a:rPr lang="km-KH" sz="2400" dirty="0"/>
              <a:t>៖ មានប្រភពពីការដុត ឥន្ធនៈផូស៊ីល ដូចជាធ្យូងថ្ម ប្រេងកាត ឧស្ម័ន ធម្មជាតិ និង</a:t>
            </a:r>
            <a:r>
              <a:rPr lang="km-KH" sz="2400" dirty="0">
                <a:solidFill>
                  <a:srgbClr val="FF0000"/>
                </a:solidFill>
              </a:rPr>
              <a:t>ការបាត់បង់ព្រៃឈើ</a:t>
            </a:r>
          </a:p>
          <a:p>
            <a:pPr>
              <a:lnSpc>
                <a:spcPct val="160000"/>
              </a:lnSpc>
            </a:pPr>
            <a:r>
              <a:rPr lang="km-KH" sz="2400" dirty="0"/>
              <a:t>ឧសន័្ម មេតាន (</a:t>
            </a:r>
            <a:r>
              <a:rPr lang="en-US" sz="2400" dirty="0"/>
              <a:t>CH4)</a:t>
            </a:r>
            <a:r>
              <a:rPr lang="km-KH" sz="2400" dirty="0"/>
              <a:t>៖ មានប្រភពពីដី វាលស្រែ សត្វពាហនៈ ទីលានចាក់សម្រាម លូទឹកស្អុយ និងអាជីវកម្មរ៉ែធ្យូងថ្ម</a:t>
            </a:r>
          </a:p>
          <a:p>
            <a:pPr>
              <a:lnSpc>
                <a:spcPct val="160000"/>
              </a:lnSpc>
            </a:pPr>
            <a:r>
              <a:rPr lang="km-KH" sz="2400" dirty="0"/>
              <a:t>ឌីអាសូតម៉ូណូអុកស៊ីត (</a:t>
            </a:r>
            <a:r>
              <a:rPr lang="en-US" sz="2400" dirty="0"/>
              <a:t>N2O)</a:t>
            </a:r>
            <a:r>
              <a:rPr lang="km-KH" sz="2400" dirty="0"/>
              <a:t>៖ ភាគច្រើនបានមកពីការប្រើប្រាស់ជីគីមី នៅក្នុងកសិកម្ម ប្រពលវប្បកម្ម និងពីចំហេះឥន្ធនៈផូស៊ីល</a:t>
            </a:r>
          </a:p>
          <a:p>
            <a:pPr>
              <a:lnSpc>
                <a:spcPct val="160000"/>
              </a:lnSpc>
            </a:pPr>
            <a:r>
              <a:rPr lang="km-KH" sz="2400" dirty="0"/>
              <a:t>អូហ្សូន (</a:t>
            </a:r>
            <a:r>
              <a:rPr lang="en-US" sz="2400" dirty="0"/>
              <a:t>O3)</a:t>
            </a:r>
            <a:r>
              <a:rPr lang="km-KH" sz="2400" dirty="0"/>
              <a:t>៖ នៅក្នុងស្រទាប់ខាងក្រោមនៃ បរិយាកាស ដែលកើតចេញដោយប្រយោលពីផ្សែងយានយន្ត</a:t>
            </a:r>
          </a:p>
          <a:p>
            <a:pPr>
              <a:lnSpc>
                <a:spcPct val="160000"/>
              </a:lnSpc>
            </a:pPr>
            <a:r>
              <a:rPr lang="km-KH" sz="2400" dirty="0"/>
              <a:t>ឧស្ម័នក្លរ៉ូភ្លុយអ័ររ៉ូកាបូន (</a:t>
            </a:r>
            <a:r>
              <a:rPr lang="en-US" sz="2400" dirty="0"/>
              <a:t>CFCs)</a:t>
            </a:r>
            <a:r>
              <a:rPr lang="km-KH" sz="2400" dirty="0"/>
              <a:t>៖ មានប្រភពបំភាយ សារធាតុបាញ់ ក្រោមសម្ភាធខ្យល់ ម៉ាស៊ីនត្រជាក់ និងមេត្រជាក់ជាដើម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3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Khmer OS Battambang"/>
        <a:ea typeface=""/>
        <a:cs typeface="Khmer OS Battambang"/>
      </a:majorFont>
      <a:minorFont>
        <a:latin typeface="Khmer OS Battambang"/>
        <a:ea typeface=""/>
        <a:cs typeface="Khmer OS Battambang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985</TotalTime>
  <Words>3744</Words>
  <Application>Microsoft Office PowerPoint</Application>
  <PresentationFormat>Custom</PresentationFormat>
  <Paragraphs>249</Paragraphs>
  <Slides>46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ការប្រែប្រួលអាកាសធាតុ និងរេដបូក</vt:lpstr>
      <vt:lpstr>Who I am?</vt:lpstr>
      <vt:lpstr>អាកាសធាតុ (Climate) និង ធាតុអាកាស (Weather)</vt:lpstr>
      <vt:lpstr>ការប្រែប្រួលអាកាសធាតុ</vt:lpstr>
      <vt:lpstr>វិទ្យាសាស្ត្រស្តីពីការប្រែប្រួលអាកាសធាតុ​</vt:lpstr>
      <vt:lpstr>ការប្រែប្រួលអាកាសធាតុសកល (វីដេអូ)</vt:lpstr>
      <vt:lpstr>ឧស្ម័នផ្ទះកញ្ចក់</vt:lpstr>
      <vt:lpstr>PowerPoint Presentation</vt:lpstr>
      <vt:lpstr>ប្រភេទឧស្ម័នផ្ទះកញ្ចក់ចំបងៗ និងប្រភពរបស់វា</vt:lpstr>
      <vt:lpstr>ការបំភាយឧស្មន័ផ្ទះកញ្ចក់ពីវិស័យដ៍ទៃទៀត៖ - កសិកម្ម - ឧស្សាហកម្ម - ដឹកជញ្ចូន - ថាមពល - សំណល់ និងទឹកកខ្វក់ - លំនៅដ្ឋាន និងអាគាពាណិជ្ជកម្ម  </vt:lpstr>
      <vt:lpstr>ផលប៉ះពាល់នៃការប្រែប្រួលអាកាសធាតុ</vt:lpstr>
      <vt:lpstr>ដំណោះស្រាយសម្រាប់ការប្រែប្រួលអាកាសធាតុ</vt:lpstr>
      <vt:lpstr>ការបំភាយឧស្មន័ផ្ទះកញ្ចក់​ដែលបណ្តាលមកពីការបាត់បង់ ​និងរេចរឹលព្រៃឈើមានប្រហែលជា ​ ១៧% ជារៀងរាល់ឆ្នាំ​ ដែលបណ្តាលអោយមានការប្រែប្រួលអាកាសធាតុ។</vt:lpstr>
      <vt:lpstr>តួនាទីព្រៃឈើក្នុងការកាត់បន្ថយការប្រែប្រួលអាកាសធាតុ</vt:lpstr>
      <vt:lpstr>តួនាទីព្រៃឈើក្នុងការបន្ធូលបន្ថយការប្រែប្រួលអាកាសធាតុ</vt:lpstr>
      <vt:lpstr>ព្រៃឈើជាអាងស្តុកកាបូន</vt:lpstr>
      <vt:lpstr>PowerPoint Presentation</vt:lpstr>
      <vt:lpstr>ការឆ្លើយតបរបស់មនុស្សជាសាកលទៅលើការប្រែប្រួលអាកាសធាតុ  អនុសញ្ញាក្របខ័ណ្ឌអង្គការសហប្រជាជាតិស្តីពីបម្រែបម្រួលអាកាសធាតុ (United Nations Framework Convention on Climate Change – UNFCCC) </vt:lpstr>
      <vt:lpstr>ពិធីសារក្យូតូ (Kyoto Protocol) </vt:lpstr>
      <vt:lpstr>កម្ពុជា និងអនុសញ្ញាក្របខ័ណ្ឌអង្គការសហប្រជាជាតិស្តីពីការប្រែប្រួលអាកាសធាតុ</vt:lpstr>
      <vt:lpstr>សន្និសីទរដ្ឋភាគីលើកទី១៣ (COP13) ឆ្នាំ ២០០៧ </vt:lpstr>
      <vt:lpstr>រេដគឺជាអ្វី?</vt:lpstr>
      <vt:lpstr>ការណែនាំអំពីរេដបូក(Video)</vt:lpstr>
      <vt:lpstr>សន្និសីទរដ្ឋភាគីលើកទី២១ (COP21)</vt:lpstr>
      <vt:lpstr>គម្រោងឥណទានកាបូន រឺរេដបូកនៅក្នុងប្រទេសកម្ពុជា</vt:lpstr>
      <vt:lpstr>កម្មវិធីរេដបូកជាតិ</vt:lpstr>
      <vt:lpstr>PowerPoint Presentation</vt:lpstr>
      <vt:lpstr>អ្វីទៅជាយន្តការរេដបូក? </vt:lpstr>
      <vt:lpstr>PowerPoint Presentation</vt:lpstr>
      <vt:lpstr>សកម្មភាពទាំងប្រាំរបស់រេដបូក</vt:lpstr>
      <vt:lpstr>ហេតុអ្វីត្រូវការ REDD+?</vt:lpstr>
      <vt:lpstr>PowerPoint Presentation</vt:lpstr>
      <vt:lpstr>PowerPoint Presentation</vt:lpstr>
      <vt:lpstr>រេដបូកនៅក្នុងប្រទេសកម្ពុជា</vt:lpstr>
      <vt:lpstr>PowerPoint Presentation</vt:lpstr>
      <vt:lpstr>យុទ្ធសាស្រ្តរេដបូកជាតិ៖ ២០១៧-២០២៦</vt:lpstr>
      <vt:lpstr>យុទ្ធសាស្រ្តរេដបូកជាតិ៖ ២០១៧-២០២៦ (ត)</vt:lpstr>
      <vt:lpstr>កម្រិតបំភាយយោង</vt:lpstr>
      <vt:lpstr>PowerPoint Presentation</vt:lpstr>
      <vt:lpstr>ប្រព័ន្ធព័ត៌មានធានាសុវត្ថិភាពរេដបូក​</vt:lpstr>
      <vt:lpstr>PowerPoint Presentation</vt:lpstr>
      <vt:lpstr>PowerPoint Presentation</vt:lpstr>
      <vt:lpstr>រចនាសម្ព័ន្ធកម្មវិធីរេដបូកកម្ពុជា</vt:lpstr>
      <vt:lpstr>រចនាសម្ព័ន្ធកម្មវិធីរេដបូកម្ពុជា</vt:lpstr>
      <vt:lpstr>ព័ត៌មានបន្ថែម</vt:lpstr>
      <vt:lpstr>អរគុណ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Donal Yeang</dc:creator>
  <cp:lastModifiedBy>User</cp:lastModifiedBy>
  <cp:revision>114</cp:revision>
  <cp:lastPrinted>2015-10-16T07:45:40Z</cp:lastPrinted>
  <dcterms:created xsi:type="dcterms:W3CDTF">2014-09-14T02:36:17Z</dcterms:created>
  <dcterms:modified xsi:type="dcterms:W3CDTF">2017-08-29T14:01:51Z</dcterms:modified>
</cp:coreProperties>
</file>